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52213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3456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45506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6960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4170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6451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532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2168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20612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09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993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9075C-6719-4DC7-8714-E0C21810ACDE}" type="datetimeFigureOut">
              <a:rPr lang="es-CL" smtClean="0"/>
              <a:t>02-02-2021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C4F97-1809-4766-ADF9-DD8BE50E988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38396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teleport.org/compare/madrid-and-mexico-city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s-CL" sz="4800" dirty="0" err="1" smtClean="0"/>
              <a:t>Comparison</a:t>
            </a:r>
            <a:r>
              <a:rPr lang="es-CL" sz="4800" dirty="0" smtClean="0"/>
              <a:t> of Madrid </a:t>
            </a:r>
            <a:r>
              <a:rPr lang="es-CL" sz="4800" dirty="0" err="1" smtClean="0"/>
              <a:t>or</a:t>
            </a:r>
            <a:r>
              <a:rPr lang="es-CL" sz="4800" dirty="0" smtClean="0"/>
              <a:t> </a:t>
            </a:r>
            <a:r>
              <a:rPr lang="es-CL" sz="4800" dirty="0" err="1" smtClean="0"/>
              <a:t>Mexico</a:t>
            </a:r>
            <a:r>
              <a:rPr lang="es-CL" sz="4800" dirty="0" smtClean="0"/>
              <a:t> City as host </a:t>
            </a:r>
            <a:r>
              <a:rPr lang="es-CL" sz="4800" dirty="0" err="1" smtClean="0"/>
              <a:t>city</a:t>
            </a:r>
            <a:r>
              <a:rPr lang="es-CL" sz="4800" dirty="0" smtClean="0"/>
              <a:t> </a:t>
            </a:r>
            <a:r>
              <a:rPr lang="es-CL" sz="4800" dirty="0" err="1" smtClean="0"/>
              <a:t>for</a:t>
            </a:r>
            <a:r>
              <a:rPr lang="es-CL" sz="4800" dirty="0" smtClean="0"/>
              <a:t> </a:t>
            </a:r>
            <a:r>
              <a:rPr lang="es-CL" sz="4800" dirty="0" err="1" smtClean="0"/>
              <a:t>Spanish</a:t>
            </a:r>
            <a:r>
              <a:rPr lang="es-CL" sz="4800" dirty="0" smtClean="0"/>
              <a:t> </a:t>
            </a:r>
            <a:r>
              <a:rPr lang="es-CL" sz="4800" dirty="0" err="1" smtClean="0"/>
              <a:t>learners</a:t>
            </a:r>
            <a:endParaRPr lang="es-CL" sz="4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4027040"/>
            <a:ext cx="6858000" cy="1655762"/>
          </a:xfrm>
        </p:spPr>
        <p:txBody>
          <a:bodyPr>
            <a:normAutofit lnSpcReduction="10000"/>
          </a:bodyPr>
          <a:lstStyle/>
          <a:p>
            <a:r>
              <a:rPr lang="es-CL" dirty="0" smtClean="0"/>
              <a:t>Juan Paulo Vega</a:t>
            </a:r>
          </a:p>
          <a:p>
            <a:r>
              <a:rPr lang="es-CL" dirty="0" err="1" smtClean="0"/>
              <a:t>Applied</a:t>
            </a:r>
            <a:r>
              <a:rPr lang="es-CL" dirty="0" smtClean="0"/>
              <a:t> Data </a:t>
            </a:r>
            <a:r>
              <a:rPr lang="es-CL" dirty="0" err="1" smtClean="0"/>
              <a:t>Science</a:t>
            </a:r>
            <a:r>
              <a:rPr lang="es-CL" dirty="0" smtClean="0"/>
              <a:t> </a:t>
            </a:r>
            <a:r>
              <a:rPr lang="es-CL" dirty="0" err="1" smtClean="0"/>
              <a:t>Capstone</a:t>
            </a:r>
            <a:endParaRPr lang="es-CL" dirty="0" smtClean="0"/>
          </a:p>
          <a:p>
            <a:r>
              <a:rPr lang="es-CL" dirty="0" smtClean="0"/>
              <a:t>Final </a:t>
            </a:r>
            <a:r>
              <a:rPr lang="es-CL" dirty="0" err="1" smtClean="0"/>
              <a:t>Report</a:t>
            </a:r>
            <a:endParaRPr lang="es-CL" dirty="0" smtClean="0"/>
          </a:p>
          <a:p>
            <a:r>
              <a:rPr lang="es-CL" dirty="0" err="1" smtClean="0"/>
              <a:t>February</a:t>
            </a:r>
            <a:r>
              <a:rPr lang="es-CL" dirty="0" smtClean="0"/>
              <a:t> 2021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69785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>
          <a:blip r:embed="rId2"/>
          <a:stretch>
            <a:fillRect/>
          </a:stretch>
        </p:blipFill>
        <p:spPr>
          <a:xfrm>
            <a:off x="1571222" y="1667273"/>
            <a:ext cx="6186716" cy="477216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CuadroTexto 2"/>
          <p:cNvSpPr txBox="1"/>
          <p:nvPr/>
        </p:nvSpPr>
        <p:spPr>
          <a:xfrm>
            <a:off x="1738648" y="386366"/>
            <a:ext cx="5576552" cy="107721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CL" sz="3200" dirty="0" err="1" smtClean="0"/>
              <a:t>Example</a:t>
            </a:r>
            <a:r>
              <a:rPr lang="es-CL" sz="3200" dirty="0" smtClean="0"/>
              <a:t> </a:t>
            </a:r>
            <a:r>
              <a:rPr lang="es-CL" sz="3200" dirty="0" err="1" smtClean="0"/>
              <a:t>Cluster</a:t>
            </a:r>
            <a:r>
              <a:rPr lang="es-CL" sz="3200" dirty="0" smtClean="0"/>
              <a:t> 0: “</a:t>
            </a:r>
            <a:r>
              <a:rPr lang="es-CL" sz="3200" dirty="0" err="1" smtClean="0"/>
              <a:t>Spanish</a:t>
            </a:r>
            <a:r>
              <a:rPr lang="es-CL" sz="3200" dirty="0" smtClean="0"/>
              <a:t> Restaurants”</a:t>
            </a:r>
            <a:endParaRPr lang="es-CL" sz="3200" dirty="0"/>
          </a:p>
        </p:txBody>
      </p:sp>
      <p:sp>
        <p:nvSpPr>
          <p:cNvPr id="4" name="Rectángulo 3"/>
          <p:cNvSpPr/>
          <p:nvPr/>
        </p:nvSpPr>
        <p:spPr>
          <a:xfrm>
            <a:off x="2897746" y="1667273"/>
            <a:ext cx="1429555" cy="4682012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06051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21" y="357187"/>
            <a:ext cx="6078963" cy="640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58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881"/>
            <a:ext cx="8904361" cy="146913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14" y="1700011"/>
            <a:ext cx="5114925" cy="24384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734" y="4138411"/>
            <a:ext cx="5048250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03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21972" y="257578"/>
            <a:ext cx="834551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/>
              <a:t>Moncloa-</a:t>
            </a:r>
            <a:r>
              <a:rPr lang="es-CL" b="1" dirty="0" err="1"/>
              <a:t>Aravaca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/>
              <a:t>Hospital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/>
              <a:t>Complutense </a:t>
            </a:r>
            <a:r>
              <a:rPr lang="es-CL" dirty="0" err="1"/>
              <a:t>University</a:t>
            </a:r>
            <a:r>
              <a:rPr lang="es-CL" dirty="0"/>
              <a:t> of Madrid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 err="1"/>
              <a:t>Polytechnic</a:t>
            </a:r>
            <a:r>
              <a:rPr lang="es-CL" dirty="0"/>
              <a:t> </a:t>
            </a:r>
            <a:r>
              <a:rPr lang="es-CL" dirty="0" err="1"/>
              <a:t>University</a:t>
            </a:r>
            <a:r>
              <a:rPr lang="es-CL" dirty="0"/>
              <a:t> of Madrid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Museum</a:t>
            </a:r>
            <a:r>
              <a:rPr lang="es-CL" dirty="0"/>
              <a:t> of </a:t>
            </a:r>
            <a:r>
              <a:rPr lang="es-CL" dirty="0" err="1"/>
              <a:t>America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/>
              <a:t>Madrid </a:t>
            </a:r>
            <a:r>
              <a:rPr lang="es-CL" dirty="0" err="1"/>
              <a:t>Amusement</a:t>
            </a:r>
            <a:r>
              <a:rPr lang="es-CL" dirty="0"/>
              <a:t> Park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 err="1"/>
              <a:t>Very</a:t>
            </a:r>
            <a:r>
              <a:rPr lang="es-CL" dirty="0"/>
              <a:t> </a:t>
            </a:r>
            <a:r>
              <a:rPr lang="es-CL" dirty="0" err="1"/>
              <a:t>close</a:t>
            </a:r>
            <a:r>
              <a:rPr lang="es-CL" dirty="0"/>
              <a:t> to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downtown</a:t>
            </a:r>
            <a:r>
              <a:rPr lang="es-CL" dirty="0"/>
              <a:t> </a:t>
            </a:r>
            <a:r>
              <a:rPr lang="es-CL" dirty="0" err="1"/>
              <a:t>area</a:t>
            </a:r>
            <a:r>
              <a:rPr lang="es-CL" dirty="0"/>
              <a:t> of Madrid.</a:t>
            </a:r>
          </a:p>
          <a:p>
            <a:r>
              <a:rPr lang="es-CL" b="1" dirty="0"/>
              <a:t>San Blas-</a:t>
            </a:r>
            <a:r>
              <a:rPr lang="es-CL" b="1" dirty="0" err="1"/>
              <a:t>Canillejas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 err="1"/>
              <a:t>Parks</a:t>
            </a:r>
            <a:endParaRPr lang="es-CL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CL" dirty="0" err="1" smtClean="0"/>
              <a:t>Airport</a:t>
            </a:r>
            <a:endParaRPr lang="es-CL" dirty="0" smtClean="0"/>
          </a:p>
          <a:p>
            <a:pPr lvl="0"/>
            <a:endParaRPr lang="es-CL" dirty="0"/>
          </a:p>
          <a:p>
            <a:r>
              <a:rPr lang="es-CL" dirty="0" err="1"/>
              <a:t>Additionally</a:t>
            </a:r>
            <a:r>
              <a:rPr lang="es-CL" dirty="0"/>
              <a:t>, </a:t>
            </a:r>
            <a:r>
              <a:rPr lang="es-CL" dirty="0" err="1"/>
              <a:t>Both</a:t>
            </a:r>
            <a:r>
              <a:rPr lang="es-CL" dirty="0"/>
              <a:t> </a:t>
            </a:r>
            <a:r>
              <a:rPr lang="es-CL" dirty="0" err="1"/>
              <a:t>Boroughs</a:t>
            </a:r>
            <a:r>
              <a:rPr lang="es-CL" dirty="0"/>
              <a:t> are </a:t>
            </a:r>
            <a:r>
              <a:rPr lang="es-CL" dirty="0" err="1"/>
              <a:t>equidistant</a:t>
            </a:r>
            <a:r>
              <a:rPr lang="es-CL" dirty="0"/>
              <a:t> </a:t>
            </a:r>
            <a:r>
              <a:rPr lang="es-CL" dirty="0" err="1"/>
              <a:t>from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new Chamartín Business </a:t>
            </a:r>
            <a:r>
              <a:rPr lang="es-CL" dirty="0" err="1"/>
              <a:t>District</a:t>
            </a:r>
            <a:r>
              <a:rPr lang="es-CL" dirty="0"/>
              <a:t>.</a:t>
            </a:r>
          </a:p>
          <a:p>
            <a:r>
              <a:rPr lang="es-CL" dirty="0"/>
              <a:t> </a:t>
            </a:r>
          </a:p>
          <a:p>
            <a:r>
              <a:rPr lang="es-CL" b="1" dirty="0"/>
              <a:t>As a </a:t>
            </a:r>
            <a:r>
              <a:rPr lang="es-CL" b="1" dirty="0" err="1"/>
              <a:t>result</a:t>
            </a:r>
            <a:r>
              <a:rPr lang="es-CL" b="1" dirty="0"/>
              <a:t> of </a:t>
            </a:r>
            <a:r>
              <a:rPr lang="es-CL" b="1" dirty="0" err="1"/>
              <a:t>the</a:t>
            </a:r>
            <a:r>
              <a:rPr lang="es-CL" b="1" dirty="0"/>
              <a:t> </a:t>
            </a:r>
            <a:r>
              <a:rPr lang="es-CL" b="1" dirty="0" err="1"/>
              <a:t>previous</a:t>
            </a:r>
            <a:r>
              <a:rPr lang="es-CL" b="1" dirty="0"/>
              <a:t> </a:t>
            </a:r>
            <a:r>
              <a:rPr lang="es-CL" b="1" dirty="0" err="1"/>
              <a:t>analysis</a:t>
            </a:r>
            <a:r>
              <a:rPr lang="es-CL" b="1" dirty="0"/>
              <a:t>, Moncloa-</a:t>
            </a:r>
            <a:r>
              <a:rPr lang="es-CL" b="1" dirty="0" err="1"/>
              <a:t>Aravaca</a:t>
            </a:r>
            <a:r>
              <a:rPr lang="es-CL" b="1" dirty="0"/>
              <a:t> </a:t>
            </a:r>
            <a:r>
              <a:rPr lang="es-CL" b="1" dirty="0" err="1"/>
              <a:t>is</a:t>
            </a:r>
            <a:r>
              <a:rPr lang="es-CL" b="1" dirty="0"/>
              <a:t> </a:t>
            </a:r>
            <a:r>
              <a:rPr lang="es-CL" b="1" dirty="0" err="1" smtClean="0"/>
              <a:t>suggested</a:t>
            </a:r>
            <a:r>
              <a:rPr lang="es-CL" b="1" dirty="0" smtClean="0"/>
              <a:t> as </a:t>
            </a:r>
            <a:r>
              <a:rPr lang="es-CL" b="1" dirty="0" err="1"/>
              <a:t>the</a:t>
            </a:r>
            <a:r>
              <a:rPr lang="es-CL" b="1" dirty="0"/>
              <a:t> </a:t>
            </a:r>
            <a:r>
              <a:rPr lang="es-CL" b="1" dirty="0" err="1"/>
              <a:t>best</a:t>
            </a:r>
            <a:r>
              <a:rPr lang="es-CL" b="1" dirty="0"/>
              <a:t> </a:t>
            </a:r>
            <a:r>
              <a:rPr lang="es-CL" b="1" dirty="0" err="1"/>
              <a:t>candidate</a:t>
            </a:r>
            <a:r>
              <a:rPr lang="es-CL" b="1" dirty="0"/>
              <a:t> to </a:t>
            </a:r>
            <a:r>
              <a:rPr lang="es-CL" b="1" dirty="0" err="1"/>
              <a:t>live</a:t>
            </a:r>
            <a:r>
              <a:rPr lang="es-CL" b="1" dirty="0"/>
              <a:t> in Madrid </a:t>
            </a:r>
            <a:r>
              <a:rPr lang="es-CL" b="1" dirty="0" err="1"/>
              <a:t>for</a:t>
            </a:r>
            <a:r>
              <a:rPr lang="es-CL" b="1" dirty="0"/>
              <a:t> </a:t>
            </a:r>
            <a:r>
              <a:rPr lang="es-CL" b="1" dirty="0" err="1"/>
              <a:t>people</a:t>
            </a:r>
            <a:r>
              <a:rPr lang="es-CL" b="1" dirty="0"/>
              <a:t> </a:t>
            </a:r>
            <a:r>
              <a:rPr lang="es-CL" b="1" dirty="0" err="1"/>
              <a:t>who</a:t>
            </a:r>
            <a:r>
              <a:rPr lang="es-CL" b="1" dirty="0"/>
              <a:t> </a:t>
            </a:r>
            <a:r>
              <a:rPr lang="es-CL" b="1" dirty="0" err="1"/>
              <a:t>want</a:t>
            </a:r>
            <a:r>
              <a:rPr lang="es-CL" b="1" dirty="0"/>
              <a:t> to </a:t>
            </a:r>
            <a:r>
              <a:rPr lang="es-CL" b="1" dirty="0" err="1"/>
              <a:t>study</a:t>
            </a:r>
            <a:r>
              <a:rPr lang="es-CL" b="1" dirty="0"/>
              <a:t> </a:t>
            </a:r>
            <a:r>
              <a:rPr lang="es-CL" b="1" dirty="0" err="1"/>
              <a:t>Spanish</a:t>
            </a:r>
            <a:r>
              <a:rPr lang="es-CL" b="1" dirty="0"/>
              <a:t>. </a:t>
            </a:r>
            <a:r>
              <a:rPr lang="es-CL" b="1" dirty="0" err="1"/>
              <a:t>Besides</a:t>
            </a:r>
            <a:r>
              <a:rPr lang="es-CL" b="1" dirty="0"/>
              <a:t>, </a:t>
            </a:r>
            <a:r>
              <a:rPr lang="es-CL" b="1" dirty="0" err="1"/>
              <a:t>the</a:t>
            </a:r>
            <a:r>
              <a:rPr lang="es-CL" b="1" dirty="0"/>
              <a:t> Google </a:t>
            </a:r>
            <a:r>
              <a:rPr lang="es-CL" b="1" dirty="0" err="1"/>
              <a:t>Maps</a:t>
            </a:r>
            <a:r>
              <a:rPr lang="es-CL" b="1" dirty="0"/>
              <a:t> </a:t>
            </a:r>
            <a:r>
              <a:rPr lang="es-CL" b="1" dirty="0" err="1"/>
              <a:t>description</a:t>
            </a:r>
            <a:r>
              <a:rPr lang="es-CL" b="1" dirty="0"/>
              <a:t> </a:t>
            </a:r>
            <a:r>
              <a:rPr lang="es-CL" b="1" dirty="0" err="1"/>
              <a:t>for</a:t>
            </a:r>
            <a:r>
              <a:rPr lang="es-CL" b="1" dirty="0"/>
              <a:t> </a:t>
            </a:r>
            <a:r>
              <a:rPr lang="es-CL" b="1" dirty="0" err="1"/>
              <a:t>the</a:t>
            </a:r>
            <a:r>
              <a:rPr lang="es-CL" b="1" dirty="0"/>
              <a:t> Moncloa-</a:t>
            </a:r>
            <a:r>
              <a:rPr lang="es-CL" b="1" dirty="0" err="1"/>
              <a:t>Aravaca</a:t>
            </a:r>
            <a:r>
              <a:rPr lang="es-CL" b="1" dirty="0"/>
              <a:t> </a:t>
            </a:r>
            <a:r>
              <a:rPr lang="es-CL" b="1" dirty="0" err="1"/>
              <a:t>Borough</a:t>
            </a:r>
            <a:r>
              <a:rPr lang="es-CL" b="1" dirty="0"/>
              <a:t> </a:t>
            </a:r>
            <a:r>
              <a:rPr lang="es-CL" b="1" dirty="0" err="1"/>
              <a:t>is</a:t>
            </a:r>
            <a:r>
              <a:rPr lang="es-CL" b="1" dirty="0"/>
              <a:t> </a:t>
            </a:r>
            <a:r>
              <a:rPr lang="es-CL" b="1" dirty="0" err="1"/>
              <a:t>the</a:t>
            </a:r>
            <a:r>
              <a:rPr lang="es-CL" b="1" dirty="0"/>
              <a:t> </a:t>
            </a:r>
            <a:r>
              <a:rPr lang="es-CL" b="1" dirty="0" err="1"/>
              <a:t>following</a:t>
            </a:r>
            <a:r>
              <a:rPr lang="es-CL" b="1" dirty="0"/>
              <a:t>:</a:t>
            </a:r>
          </a:p>
          <a:p>
            <a:r>
              <a:rPr lang="es-CL" b="1" dirty="0"/>
              <a:t> </a:t>
            </a:r>
            <a:endParaRPr lang="es-CL" dirty="0"/>
          </a:p>
          <a:p>
            <a:r>
              <a:rPr lang="es-CL" dirty="0"/>
              <a:t> “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tree-lined</a:t>
            </a:r>
            <a:r>
              <a:rPr lang="es-CL" b="1" dirty="0">
                <a:solidFill>
                  <a:srgbClr val="0070C0"/>
                </a:solidFill>
              </a:rPr>
              <a:t> Moncloa-</a:t>
            </a:r>
            <a:r>
              <a:rPr lang="es-CL" b="1" dirty="0" err="1">
                <a:solidFill>
                  <a:srgbClr val="0070C0"/>
                </a:solidFill>
              </a:rPr>
              <a:t>Aravaca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neighborhood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is</a:t>
            </a:r>
            <a:r>
              <a:rPr lang="es-CL" b="1" dirty="0">
                <a:solidFill>
                  <a:srgbClr val="0070C0"/>
                </a:solidFill>
              </a:rPr>
              <a:t> home to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large</a:t>
            </a:r>
            <a:r>
              <a:rPr lang="es-CL" b="1" dirty="0">
                <a:solidFill>
                  <a:srgbClr val="0070C0"/>
                </a:solidFill>
              </a:rPr>
              <a:t> Casa de Campo </a:t>
            </a:r>
            <a:r>
              <a:rPr lang="es-CL" b="1" dirty="0" err="1">
                <a:solidFill>
                  <a:srgbClr val="0070C0"/>
                </a:solidFill>
              </a:rPr>
              <a:t>park</a:t>
            </a:r>
            <a:r>
              <a:rPr lang="es-CL" b="1" dirty="0">
                <a:solidFill>
                  <a:srgbClr val="0070C0"/>
                </a:solidFill>
              </a:rPr>
              <a:t>, </a:t>
            </a:r>
            <a:r>
              <a:rPr lang="es-CL" b="1" dirty="0" err="1">
                <a:solidFill>
                  <a:srgbClr val="0070C0"/>
                </a:solidFill>
              </a:rPr>
              <a:t>where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Cable Car </a:t>
            </a:r>
            <a:r>
              <a:rPr lang="es-CL" b="1" dirty="0" err="1">
                <a:solidFill>
                  <a:srgbClr val="0070C0"/>
                </a:solidFill>
              </a:rPr>
              <a:t>takes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visitors</a:t>
            </a:r>
            <a:r>
              <a:rPr lang="es-CL" b="1" dirty="0">
                <a:solidFill>
                  <a:srgbClr val="0070C0"/>
                </a:solidFill>
              </a:rPr>
              <a:t> a </a:t>
            </a:r>
            <a:r>
              <a:rPr lang="es-CL" b="1" dirty="0" err="1">
                <a:solidFill>
                  <a:srgbClr val="0070C0"/>
                </a:solidFill>
              </a:rPr>
              <a:t>few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steps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from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Madrid Zoo </a:t>
            </a:r>
            <a:r>
              <a:rPr lang="es-CL" b="1" dirty="0" err="1">
                <a:solidFill>
                  <a:srgbClr val="0070C0"/>
                </a:solidFill>
              </a:rPr>
              <a:t>Aquarium</a:t>
            </a:r>
            <a:r>
              <a:rPr lang="es-CL" b="1" dirty="0">
                <a:solidFill>
                  <a:srgbClr val="0070C0"/>
                </a:solidFill>
              </a:rPr>
              <a:t> and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Amusement</a:t>
            </a:r>
            <a:r>
              <a:rPr lang="es-CL" b="1" dirty="0">
                <a:solidFill>
                  <a:srgbClr val="0070C0"/>
                </a:solidFill>
              </a:rPr>
              <a:t> Park. </a:t>
            </a:r>
            <a:r>
              <a:rPr lang="es-CL" b="1" dirty="0" err="1">
                <a:solidFill>
                  <a:srgbClr val="0070C0"/>
                </a:solidFill>
              </a:rPr>
              <a:t>Quiet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terraced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cafes</a:t>
            </a:r>
            <a:r>
              <a:rPr lang="es-CL" b="1" dirty="0">
                <a:solidFill>
                  <a:srgbClr val="0070C0"/>
                </a:solidFill>
              </a:rPr>
              <a:t> line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Manzanares </a:t>
            </a:r>
            <a:r>
              <a:rPr lang="es-CL" b="1" dirty="0" err="1">
                <a:solidFill>
                  <a:srgbClr val="0070C0"/>
                </a:solidFill>
              </a:rPr>
              <a:t>River</a:t>
            </a:r>
            <a:r>
              <a:rPr lang="es-CL" b="1" dirty="0">
                <a:solidFill>
                  <a:srgbClr val="0070C0"/>
                </a:solidFill>
              </a:rPr>
              <a:t> and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Parque del Oeste </a:t>
            </a:r>
            <a:r>
              <a:rPr lang="es-CL" b="1" dirty="0" err="1">
                <a:solidFill>
                  <a:srgbClr val="0070C0"/>
                </a:solidFill>
              </a:rPr>
              <a:t>promenade</a:t>
            </a:r>
            <a:r>
              <a:rPr lang="es-CL" b="1" dirty="0">
                <a:solidFill>
                  <a:srgbClr val="0070C0"/>
                </a:solidFill>
              </a:rPr>
              <a:t>. In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afternoon</a:t>
            </a:r>
            <a:r>
              <a:rPr lang="es-CL" b="1" dirty="0">
                <a:solidFill>
                  <a:srgbClr val="0070C0"/>
                </a:solidFill>
              </a:rPr>
              <a:t>, </a:t>
            </a:r>
            <a:r>
              <a:rPr lang="es-CL" b="1" dirty="0" err="1">
                <a:solidFill>
                  <a:srgbClr val="0070C0"/>
                </a:solidFill>
              </a:rPr>
              <a:t>crowds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enjoy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sunset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views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from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Egyptian</a:t>
            </a:r>
            <a:r>
              <a:rPr lang="es-CL" b="1" dirty="0">
                <a:solidFill>
                  <a:srgbClr val="0070C0"/>
                </a:solidFill>
              </a:rPr>
              <a:t> Temple of </a:t>
            </a:r>
            <a:r>
              <a:rPr lang="es-CL" b="1" dirty="0" err="1">
                <a:solidFill>
                  <a:srgbClr val="0070C0"/>
                </a:solidFill>
              </a:rPr>
              <a:t>Debod</a:t>
            </a:r>
            <a:r>
              <a:rPr lang="es-CL" b="1" dirty="0">
                <a:solidFill>
                  <a:srgbClr val="0070C0"/>
                </a:solidFill>
              </a:rPr>
              <a:t>.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students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hang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out</a:t>
            </a:r>
            <a:r>
              <a:rPr lang="es-CL" b="1" dirty="0">
                <a:solidFill>
                  <a:srgbClr val="0070C0"/>
                </a:solidFill>
              </a:rPr>
              <a:t> in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bars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near</a:t>
            </a:r>
            <a:r>
              <a:rPr lang="es-CL" b="1" dirty="0">
                <a:solidFill>
                  <a:srgbClr val="0070C0"/>
                </a:solidFill>
              </a:rPr>
              <a:t> </a:t>
            </a:r>
            <a:r>
              <a:rPr lang="es-CL" b="1" dirty="0" err="1">
                <a:solidFill>
                  <a:srgbClr val="0070C0"/>
                </a:solidFill>
              </a:rPr>
              <a:t>the</a:t>
            </a:r>
            <a:r>
              <a:rPr lang="es-CL" b="1" dirty="0">
                <a:solidFill>
                  <a:srgbClr val="0070C0"/>
                </a:solidFill>
              </a:rPr>
              <a:t> Moncloa </a:t>
            </a:r>
            <a:r>
              <a:rPr lang="es-CL" b="1" dirty="0" err="1">
                <a:solidFill>
                  <a:srgbClr val="0070C0"/>
                </a:solidFill>
              </a:rPr>
              <a:t>universities</a:t>
            </a:r>
            <a:r>
              <a:rPr lang="es-CL" b="1" dirty="0">
                <a:solidFill>
                  <a:srgbClr val="0070C0"/>
                </a:solidFill>
              </a:rPr>
              <a:t>. </a:t>
            </a:r>
            <a:r>
              <a:rPr lang="es-CL" b="1" dirty="0" smtClean="0">
                <a:solidFill>
                  <a:srgbClr val="0070C0"/>
                </a:solidFill>
              </a:rPr>
              <a:t>"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51519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>
          <a:blip r:embed="rId2"/>
          <a:stretch>
            <a:fillRect/>
          </a:stretch>
        </p:blipFill>
        <p:spPr>
          <a:xfrm>
            <a:off x="206062" y="128047"/>
            <a:ext cx="4700789" cy="52166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525" y="5469631"/>
            <a:ext cx="5324475" cy="127635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5344732" y="1403797"/>
            <a:ext cx="3361386" cy="280076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sz="4400" dirty="0" smtClean="0"/>
              <a:t>Madrid:</a:t>
            </a:r>
          </a:p>
          <a:p>
            <a:pPr algn="ctr"/>
            <a:endParaRPr lang="es-CL" sz="4400" dirty="0"/>
          </a:p>
          <a:p>
            <a:pPr algn="ctr"/>
            <a:r>
              <a:rPr lang="es-CL" sz="4400" dirty="0" smtClean="0"/>
              <a:t>Moncloa-</a:t>
            </a:r>
            <a:r>
              <a:rPr lang="es-CL" sz="4400" dirty="0" err="1" smtClean="0"/>
              <a:t>Aravaca</a:t>
            </a:r>
            <a:endParaRPr lang="es-CL" sz="4400" dirty="0"/>
          </a:p>
        </p:txBody>
      </p:sp>
    </p:spTree>
    <p:extLst>
      <p:ext uri="{BB962C8B-B14F-4D97-AF65-F5344CB8AC3E}">
        <p14:creationId xmlns:p14="http://schemas.microsoft.com/office/powerpoint/2010/main" val="2655385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49" y="71127"/>
            <a:ext cx="6181859" cy="674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373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03" y="196000"/>
            <a:ext cx="6210300" cy="1314450"/>
          </a:xfrm>
          <a:prstGeom prst="rect">
            <a:avLst/>
          </a:prstGeom>
        </p:spPr>
      </p:pic>
      <p:pic>
        <p:nvPicPr>
          <p:cNvPr id="3" name="Imagen 2"/>
          <p:cNvPicPr/>
          <p:nvPr/>
        </p:nvPicPr>
        <p:blipFill>
          <a:blip r:embed="rId3"/>
          <a:stretch>
            <a:fillRect/>
          </a:stretch>
        </p:blipFill>
        <p:spPr>
          <a:xfrm>
            <a:off x="513812" y="2286440"/>
            <a:ext cx="5333197" cy="37468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CuadroTexto 3"/>
          <p:cNvSpPr txBox="1"/>
          <p:nvPr/>
        </p:nvSpPr>
        <p:spPr>
          <a:xfrm>
            <a:off x="629723" y="2325965"/>
            <a:ext cx="179150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b="1" dirty="0" smtClean="0"/>
              <a:t>Iztapalapa</a:t>
            </a:r>
            <a:endParaRPr lang="es-CL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6143223" y="2695297"/>
            <a:ext cx="2446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 smtClean="0"/>
              <a:t>Far</a:t>
            </a:r>
            <a:r>
              <a:rPr lang="es-CL" dirty="0" smtClean="0"/>
              <a:t> </a:t>
            </a:r>
            <a:r>
              <a:rPr lang="es-CL" dirty="0" err="1" smtClean="0"/>
              <a:t>from</a:t>
            </a:r>
            <a:r>
              <a:rPr lang="es-CL" dirty="0" smtClean="0"/>
              <a:t> </a:t>
            </a:r>
            <a:r>
              <a:rPr lang="es-CL" dirty="0" err="1" smtClean="0"/>
              <a:t>the</a:t>
            </a:r>
            <a:r>
              <a:rPr lang="es-CL" dirty="0" smtClean="0"/>
              <a:t> City Center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159469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99" y="167425"/>
            <a:ext cx="5508100" cy="3224708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21972" y="167425"/>
            <a:ext cx="212501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b="1" dirty="0" smtClean="0"/>
              <a:t>Iztacalco</a:t>
            </a:r>
            <a:endParaRPr lang="es-CL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259" y="3528811"/>
            <a:ext cx="5677788" cy="312956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809033" y="3576171"/>
            <a:ext cx="212501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b="1" dirty="0" smtClean="0"/>
              <a:t>Miguel Hidalgo</a:t>
            </a:r>
            <a:endParaRPr lang="es-CL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5924282" y="167425"/>
            <a:ext cx="30097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/>
              <a:t>Iztacalco</a:t>
            </a:r>
            <a:endParaRPr lang="es-CL" dirty="0"/>
          </a:p>
          <a:p>
            <a:pPr lvl="0"/>
            <a:r>
              <a:rPr lang="es-CL" dirty="0" err="1"/>
              <a:t>Food</a:t>
            </a:r>
            <a:r>
              <a:rPr lang="es-CL" dirty="0"/>
              <a:t> </a:t>
            </a:r>
            <a:r>
              <a:rPr lang="es-CL" dirty="0" err="1"/>
              <a:t>Market</a:t>
            </a:r>
            <a:endParaRPr lang="es-CL" dirty="0"/>
          </a:p>
          <a:p>
            <a:r>
              <a:rPr lang="es-CL" dirty="0"/>
              <a:t> </a:t>
            </a:r>
          </a:p>
          <a:p>
            <a:r>
              <a:rPr lang="es-CL" b="1" dirty="0"/>
              <a:t>Miguel Hidalgo</a:t>
            </a:r>
            <a:endParaRPr lang="es-CL" dirty="0"/>
          </a:p>
          <a:p>
            <a:pPr lvl="0"/>
            <a:r>
              <a:rPr lang="es-CL" dirty="0" err="1"/>
              <a:t>Anthropology</a:t>
            </a:r>
            <a:r>
              <a:rPr lang="es-CL" dirty="0"/>
              <a:t> </a:t>
            </a:r>
            <a:r>
              <a:rPr lang="es-CL" dirty="0" err="1"/>
              <a:t>National</a:t>
            </a:r>
            <a:r>
              <a:rPr lang="es-CL" dirty="0"/>
              <a:t> </a:t>
            </a:r>
            <a:r>
              <a:rPr lang="es-CL" dirty="0" err="1"/>
              <a:t>Museum</a:t>
            </a:r>
            <a:endParaRPr lang="es-CL" dirty="0"/>
          </a:p>
          <a:p>
            <a:pPr lvl="0"/>
            <a:r>
              <a:rPr lang="es-CL" dirty="0"/>
              <a:t>Park</a:t>
            </a:r>
          </a:p>
          <a:p>
            <a:pPr lvl="0"/>
            <a:r>
              <a:rPr lang="es-CL" dirty="0" err="1"/>
              <a:t>Spanish</a:t>
            </a:r>
            <a:r>
              <a:rPr lang="es-CL" dirty="0"/>
              <a:t> Hospital</a:t>
            </a:r>
          </a:p>
          <a:p>
            <a:pPr lvl="0"/>
            <a:r>
              <a:rPr lang="es-CL" dirty="0" err="1"/>
              <a:t>Military</a:t>
            </a:r>
            <a:r>
              <a:rPr lang="es-CL" dirty="0"/>
              <a:t> Center Hospital</a:t>
            </a:r>
          </a:p>
          <a:p>
            <a:pPr lvl="0"/>
            <a:r>
              <a:rPr lang="es-CL" dirty="0" err="1"/>
              <a:t>Soumaya</a:t>
            </a:r>
            <a:r>
              <a:rPr lang="es-CL" dirty="0"/>
              <a:t> </a:t>
            </a:r>
            <a:r>
              <a:rPr lang="es-CL" dirty="0" err="1"/>
              <a:t>Museum</a:t>
            </a:r>
            <a:endParaRPr lang="es-CL" dirty="0"/>
          </a:p>
          <a:p>
            <a:pPr lvl="0"/>
            <a:r>
              <a:rPr lang="es-CL" dirty="0" err="1"/>
              <a:t>Hippodrome</a:t>
            </a:r>
            <a:endParaRPr lang="es-CL" dirty="0"/>
          </a:p>
          <a:p>
            <a:endParaRPr lang="es-CL" dirty="0"/>
          </a:p>
        </p:txBody>
      </p:sp>
      <p:sp>
        <p:nvSpPr>
          <p:cNvPr id="7" name="CuadroTexto 6"/>
          <p:cNvSpPr txBox="1"/>
          <p:nvPr/>
        </p:nvSpPr>
        <p:spPr>
          <a:xfrm>
            <a:off x="495485" y="3754766"/>
            <a:ext cx="2481564" cy="267765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sz="2400" b="1" dirty="0" err="1" smtClean="0"/>
              <a:t>Both</a:t>
            </a:r>
            <a:r>
              <a:rPr lang="es-CL" sz="2400" b="1" dirty="0" smtClean="0"/>
              <a:t> are </a:t>
            </a:r>
            <a:r>
              <a:rPr lang="es-CL" sz="2400" b="1" dirty="0" err="1" smtClean="0"/>
              <a:t>closer</a:t>
            </a:r>
            <a:r>
              <a:rPr lang="es-CL" sz="2400" b="1" dirty="0" smtClean="0"/>
              <a:t> to </a:t>
            </a:r>
            <a:r>
              <a:rPr lang="es-CL" sz="2400" b="1" dirty="0" err="1" smtClean="0"/>
              <a:t>the</a:t>
            </a:r>
            <a:r>
              <a:rPr lang="es-CL" sz="2400" b="1" dirty="0" smtClean="0"/>
              <a:t> City Center </a:t>
            </a:r>
            <a:r>
              <a:rPr lang="es-CL" sz="2400" b="1" dirty="0" err="1" smtClean="0"/>
              <a:t>but</a:t>
            </a:r>
            <a:r>
              <a:rPr lang="es-CL" sz="2400" b="1" dirty="0" smtClean="0"/>
              <a:t> MIGUEL HIDALGO has more </a:t>
            </a:r>
            <a:r>
              <a:rPr lang="es-CL" sz="2400" b="1" dirty="0" err="1" smtClean="0"/>
              <a:t>diverse</a:t>
            </a:r>
            <a:r>
              <a:rPr lang="es-CL" sz="2400" b="1" dirty="0" smtClean="0"/>
              <a:t> and </a:t>
            </a:r>
            <a:r>
              <a:rPr lang="es-CL" sz="2400" b="1" dirty="0" err="1" smtClean="0"/>
              <a:t>interesting</a:t>
            </a:r>
            <a:r>
              <a:rPr lang="es-CL" sz="2400" b="1" dirty="0" smtClean="0"/>
              <a:t> </a:t>
            </a:r>
            <a:r>
              <a:rPr lang="es-CL" sz="2400" b="1" dirty="0" err="1" smtClean="0"/>
              <a:t>venues</a:t>
            </a:r>
            <a:endParaRPr lang="es-CL" sz="2400" b="1" dirty="0"/>
          </a:p>
        </p:txBody>
      </p:sp>
    </p:spTree>
    <p:extLst>
      <p:ext uri="{BB962C8B-B14F-4D97-AF65-F5344CB8AC3E}">
        <p14:creationId xmlns:p14="http://schemas.microsoft.com/office/powerpoint/2010/main" val="3939525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70456" y="257577"/>
            <a:ext cx="846142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As a </a:t>
            </a:r>
            <a:r>
              <a:rPr lang="es-CL" dirty="0" err="1"/>
              <a:t>result</a:t>
            </a:r>
            <a:r>
              <a:rPr lang="es-CL" dirty="0"/>
              <a:t> of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previous</a:t>
            </a:r>
            <a:r>
              <a:rPr lang="es-CL" dirty="0"/>
              <a:t> </a:t>
            </a:r>
            <a:r>
              <a:rPr lang="es-CL" dirty="0" err="1"/>
              <a:t>analysis</a:t>
            </a:r>
            <a:r>
              <a:rPr lang="es-CL" dirty="0"/>
              <a:t>, </a:t>
            </a:r>
            <a:r>
              <a:rPr lang="es-CL" b="1" dirty="0"/>
              <a:t>Miguel Hidalgo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proposed</a:t>
            </a:r>
            <a:r>
              <a:rPr lang="es-CL" dirty="0"/>
              <a:t> as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best</a:t>
            </a:r>
            <a:r>
              <a:rPr lang="es-CL" dirty="0"/>
              <a:t> </a:t>
            </a:r>
            <a:r>
              <a:rPr lang="es-CL" dirty="0" err="1"/>
              <a:t>candidate</a:t>
            </a:r>
            <a:r>
              <a:rPr lang="es-CL" dirty="0"/>
              <a:t> to </a:t>
            </a:r>
            <a:r>
              <a:rPr lang="es-CL" dirty="0" err="1"/>
              <a:t>live</a:t>
            </a:r>
            <a:r>
              <a:rPr lang="es-CL" dirty="0"/>
              <a:t> in </a:t>
            </a:r>
            <a:r>
              <a:rPr lang="es-CL" dirty="0" err="1"/>
              <a:t>Mexico</a:t>
            </a:r>
            <a:r>
              <a:rPr lang="es-CL" dirty="0"/>
              <a:t> City </a:t>
            </a:r>
            <a:r>
              <a:rPr lang="es-CL" dirty="0" err="1"/>
              <a:t>for</a:t>
            </a:r>
            <a:r>
              <a:rPr lang="es-CL" dirty="0"/>
              <a:t> </a:t>
            </a:r>
            <a:r>
              <a:rPr lang="es-CL" dirty="0" err="1"/>
              <a:t>people</a:t>
            </a:r>
            <a:r>
              <a:rPr lang="es-CL" dirty="0"/>
              <a:t> </a:t>
            </a:r>
            <a:r>
              <a:rPr lang="es-CL" dirty="0" err="1"/>
              <a:t>who</a:t>
            </a:r>
            <a:r>
              <a:rPr lang="es-CL" dirty="0"/>
              <a:t> </a:t>
            </a:r>
            <a:r>
              <a:rPr lang="es-CL" dirty="0" err="1"/>
              <a:t>want</a:t>
            </a:r>
            <a:r>
              <a:rPr lang="es-CL" dirty="0"/>
              <a:t> to </a:t>
            </a:r>
            <a:r>
              <a:rPr lang="es-CL" dirty="0" err="1"/>
              <a:t>study</a:t>
            </a:r>
            <a:r>
              <a:rPr lang="es-CL" dirty="0"/>
              <a:t> </a:t>
            </a:r>
            <a:r>
              <a:rPr lang="es-CL" dirty="0" err="1"/>
              <a:t>Spanish</a:t>
            </a:r>
            <a:r>
              <a:rPr lang="es-CL" dirty="0"/>
              <a:t> and </a:t>
            </a:r>
            <a:r>
              <a:rPr lang="es-CL" dirty="0" err="1"/>
              <a:t>learn</a:t>
            </a:r>
            <a:r>
              <a:rPr lang="es-CL" dirty="0"/>
              <a:t> </a:t>
            </a:r>
            <a:r>
              <a:rPr lang="es-CL" dirty="0" err="1"/>
              <a:t>about</a:t>
            </a:r>
            <a:r>
              <a:rPr lang="es-CL" dirty="0"/>
              <a:t> </a:t>
            </a:r>
            <a:r>
              <a:rPr lang="es-CL" dirty="0" err="1"/>
              <a:t>history</a:t>
            </a:r>
            <a:r>
              <a:rPr lang="es-CL" dirty="0"/>
              <a:t>, culture and </a:t>
            </a:r>
            <a:r>
              <a:rPr lang="es-CL" dirty="0" err="1"/>
              <a:t>also</a:t>
            </a:r>
            <a:r>
              <a:rPr lang="es-CL" dirty="0"/>
              <a:t> </a:t>
            </a:r>
            <a:r>
              <a:rPr lang="es-CL" dirty="0" err="1"/>
              <a:t>enjoy</a:t>
            </a:r>
            <a:r>
              <a:rPr lang="es-CL" dirty="0"/>
              <a:t> free time.</a:t>
            </a:r>
          </a:p>
          <a:p>
            <a:r>
              <a:rPr lang="es-CL" dirty="0"/>
              <a:t> </a:t>
            </a:r>
          </a:p>
          <a:p>
            <a:r>
              <a:rPr lang="es-CL" b="1" dirty="0" err="1"/>
              <a:t>The</a:t>
            </a:r>
            <a:r>
              <a:rPr lang="es-CL" b="1" dirty="0"/>
              <a:t> </a:t>
            </a:r>
            <a:r>
              <a:rPr lang="es-CL" b="1" dirty="0" err="1"/>
              <a:t>description</a:t>
            </a:r>
            <a:r>
              <a:rPr lang="es-CL" b="1" dirty="0"/>
              <a:t> </a:t>
            </a:r>
            <a:r>
              <a:rPr lang="es-CL" b="1" dirty="0" err="1"/>
              <a:t>given</a:t>
            </a:r>
            <a:r>
              <a:rPr lang="es-CL" b="1" dirty="0"/>
              <a:t> </a:t>
            </a:r>
            <a:r>
              <a:rPr lang="es-CL" b="1" dirty="0" err="1"/>
              <a:t>by</a:t>
            </a:r>
            <a:r>
              <a:rPr lang="es-CL" b="1" dirty="0"/>
              <a:t> Google </a:t>
            </a:r>
            <a:r>
              <a:rPr lang="es-CL" b="1" dirty="0" err="1"/>
              <a:t>Maps</a:t>
            </a:r>
            <a:r>
              <a:rPr lang="es-CL" b="1" dirty="0"/>
              <a:t> of Miguel Hidalgo </a:t>
            </a:r>
            <a:r>
              <a:rPr lang="es-CL" b="1" dirty="0" err="1"/>
              <a:t>is</a:t>
            </a:r>
            <a:r>
              <a:rPr lang="es-CL" b="1" dirty="0"/>
              <a:t> as </a:t>
            </a:r>
            <a:r>
              <a:rPr lang="es-CL" b="1" dirty="0" err="1"/>
              <a:t>follows</a:t>
            </a:r>
            <a:r>
              <a:rPr lang="es-CL" b="1" dirty="0"/>
              <a:t>:</a:t>
            </a:r>
            <a:endParaRPr lang="es-CL" dirty="0"/>
          </a:p>
          <a:p>
            <a:r>
              <a:rPr lang="es-CL" b="1" dirty="0"/>
              <a:t> </a:t>
            </a:r>
            <a:endParaRPr lang="es-CL" dirty="0"/>
          </a:p>
          <a:p>
            <a:r>
              <a:rPr lang="es-CL" dirty="0"/>
              <a:t>“</a:t>
            </a:r>
            <a:r>
              <a:rPr lang="es-CL" dirty="0">
                <a:solidFill>
                  <a:srgbClr val="0070C0"/>
                </a:solidFill>
              </a:rPr>
              <a:t>Miguel Hidalgo mixes exclusive </a:t>
            </a:r>
            <a:r>
              <a:rPr lang="es-CL" dirty="0" err="1">
                <a:solidFill>
                  <a:srgbClr val="0070C0"/>
                </a:solidFill>
              </a:rPr>
              <a:t>areas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like</a:t>
            </a:r>
            <a:r>
              <a:rPr lang="es-CL" dirty="0">
                <a:solidFill>
                  <a:srgbClr val="0070C0"/>
                </a:solidFill>
              </a:rPr>
              <a:t> Polanco, </a:t>
            </a:r>
            <a:r>
              <a:rPr lang="es-CL" dirty="0" err="1">
                <a:solidFill>
                  <a:srgbClr val="0070C0"/>
                </a:solidFill>
              </a:rPr>
              <a:t>characterized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by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its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sophisticated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gastronomy</a:t>
            </a:r>
            <a:r>
              <a:rPr lang="es-CL" dirty="0">
                <a:solidFill>
                  <a:srgbClr val="0070C0"/>
                </a:solidFill>
              </a:rPr>
              <a:t> and </a:t>
            </a:r>
            <a:r>
              <a:rPr lang="es-CL" dirty="0" err="1">
                <a:solidFill>
                  <a:srgbClr val="0070C0"/>
                </a:solidFill>
              </a:rPr>
              <a:t>luxury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brand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stores</a:t>
            </a:r>
            <a:r>
              <a:rPr lang="es-CL" dirty="0">
                <a:solidFill>
                  <a:srgbClr val="0070C0"/>
                </a:solidFill>
              </a:rPr>
              <a:t>, </a:t>
            </a:r>
            <a:r>
              <a:rPr lang="es-CL" dirty="0" err="1">
                <a:solidFill>
                  <a:srgbClr val="0070C0"/>
                </a:solidFill>
              </a:rPr>
              <a:t>with</a:t>
            </a:r>
            <a:r>
              <a:rPr lang="es-CL" dirty="0">
                <a:solidFill>
                  <a:srgbClr val="0070C0"/>
                </a:solidFill>
              </a:rPr>
              <a:t> simple </a:t>
            </a:r>
            <a:r>
              <a:rPr lang="es-CL" dirty="0" err="1">
                <a:solidFill>
                  <a:srgbClr val="0070C0"/>
                </a:solidFill>
              </a:rPr>
              <a:t>residential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districts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like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Escandon</a:t>
            </a:r>
            <a:r>
              <a:rPr lang="es-CL" dirty="0">
                <a:solidFill>
                  <a:srgbClr val="0070C0"/>
                </a:solidFill>
              </a:rPr>
              <a:t>.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elegant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Soumaya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Museum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houses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works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by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great</a:t>
            </a:r>
            <a:r>
              <a:rPr lang="es-CL" dirty="0">
                <a:solidFill>
                  <a:srgbClr val="0070C0"/>
                </a:solidFill>
              </a:rPr>
              <a:t> masters and </a:t>
            </a:r>
            <a:r>
              <a:rPr lang="es-CL" dirty="0" err="1">
                <a:solidFill>
                  <a:srgbClr val="0070C0"/>
                </a:solidFill>
              </a:rPr>
              <a:t>sculptures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by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Rodin</a:t>
            </a:r>
            <a:r>
              <a:rPr lang="es-CL" dirty="0">
                <a:solidFill>
                  <a:srgbClr val="0070C0"/>
                </a:solidFill>
              </a:rPr>
              <a:t>, </a:t>
            </a:r>
            <a:r>
              <a:rPr lang="es-CL" dirty="0" err="1">
                <a:solidFill>
                  <a:srgbClr val="0070C0"/>
                </a:solidFill>
              </a:rPr>
              <a:t>while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National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Museum</a:t>
            </a:r>
            <a:r>
              <a:rPr lang="es-CL" dirty="0">
                <a:solidFill>
                  <a:srgbClr val="0070C0"/>
                </a:solidFill>
              </a:rPr>
              <a:t> of </a:t>
            </a:r>
            <a:r>
              <a:rPr lang="es-CL" dirty="0" err="1">
                <a:solidFill>
                  <a:srgbClr val="0070C0"/>
                </a:solidFill>
              </a:rPr>
              <a:t>Anthropology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displays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artifacts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from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Mayan </a:t>
            </a:r>
            <a:r>
              <a:rPr lang="es-CL" dirty="0" err="1">
                <a:solidFill>
                  <a:srgbClr val="0070C0"/>
                </a:solidFill>
              </a:rPr>
              <a:t>period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onwards</a:t>
            </a:r>
            <a:r>
              <a:rPr lang="es-CL" dirty="0">
                <a:solidFill>
                  <a:srgbClr val="0070C0"/>
                </a:solidFill>
              </a:rPr>
              <a:t>. </a:t>
            </a:r>
            <a:r>
              <a:rPr lang="es-CL" dirty="0" err="1">
                <a:solidFill>
                  <a:srgbClr val="0070C0"/>
                </a:solidFill>
              </a:rPr>
              <a:t>Within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extensive</a:t>
            </a:r>
            <a:r>
              <a:rPr lang="es-CL" dirty="0">
                <a:solidFill>
                  <a:srgbClr val="0070C0"/>
                </a:solidFill>
              </a:rPr>
              <a:t> Bosque de Chapultepec </a:t>
            </a:r>
            <a:r>
              <a:rPr lang="es-CL" dirty="0" err="1">
                <a:solidFill>
                  <a:srgbClr val="0070C0"/>
                </a:solidFill>
              </a:rPr>
              <a:t>park</a:t>
            </a:r>
            <a:r>
              <a:rPr lang="es-CL" dirty="0">
                <a:solidFill>
                  <a:srgbClr val="0070C0"/>
                </a:solidFill>
              </a:rPr>
              <a:t>,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top of Castillo de Chapultepec (Chapultepec </a:t>
            </a:r>
            <a:r>
              <a:rPr lang="es-CL" dirty="0" err="1">
                <a:solidFill>
                  <a:srgbClr val="0070C0"/>
                </a:solidFill>
              </a:rPr>
              <a:t>Castle</a:t>
            </a:r>
            <a:r>
              <a:rPr lang="es-CL" dirty="0">
                <a:solidFill>
                  <a:srgbClr val="0070C0"/>
                </a:solidFill>
              </a:rPr>
              <a:t>) </a:t>
            </a:r>
            <a:r>
              <a:rPr lang="es-CL" dirty="0" err="1">
                <a:solidFill>
                  <a:srgbClr val="0070C0"/>
                </a:solidFill>
              </a:rPr>
              <a:t>offers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views</a:t>
            </a:r>
            <a:r>
              <a:rPr lang="es-CL" dirty="0">
                <a:solidFill>
                  <a:srgbClr val="0070C0"/>
                </a:solidFill>
              </a:rPr>
              <a:t> of </a:t>
            </a:r>
            <a:r>
              <a:rPr lang="es-CL" dirty="0" err="1">
                <a:solidFill>
                  <a:srgbClr val="0070C0"/>
                </a:solidFill>
              </a:rPr>
              <a:t>the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entire</a:t>
            </a:r>
            <a:r>
              <a:rPr lang="es-CL" dirty="0">
                <a:solidFill>
                  <a:srgbClr val="0070C0"/>
                </a:solidFill>
              </a:rPr>
              <a:t> </a:t>
            </a:r>
            <a:r>
              <a:rPr lang="es-CL" dirty="0" err="1">
                <a:solidFill>
                  <a:srgbClr val="0070C0"/>
                </a:solidFill>
              </a:rPr>
              <a:t>city</a:t>
            </a:r>
            <a:r>
              <a:rPr lang="es-CL" dirty="0"/>
              <a:t>. "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264293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344732" y="1403797"/>
            <a:ext cx="3361386" cy="280076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sz="4400" dirty="0" err="1" smtClean="0"/>
              <a:t>Mexico</a:t>
            </a:r>
            <a:r>
              <a:rPr lang="es-CL" sz="4400" dirty="0" smtClean="0"/>
              <a:t>:</a:t>
            </a:r>
          </a:p>
          <a:p>
            <a:pPr algn="ctr"/>
            <a:endParaRPr lang="es-CL" sz="4400" dirty="0"/>
          </a:p>
          <a:p>
            <a:pPr algn="ctr"/>
            <a:r>
              <a:rPr lang="es-CL" sz="4400" dirty="0" smtClean="0"/>
              <a:t>Miguel Hidalgo</a:t>
            </a:r>
            <a:endParaRPr lang="es-CL" sz="4400" dirty="0"/>
          </a:p>
        </p:txBody>
      </p:sp>
      <p:pic>
        <p:nvPicPr>
          <p:cNvPr id="5" name="Imagen 4"/>
          <p:cNvPicPr/>
          <p:nvPr/>
        </p:nvPicPr>
        <p:blipFill>
          <a:blip r:embed="rId2"/>
          <a:stretch>
            <a:fillRect/>
          </a:stretch>
        </p:blipFill>
        <p:spPr>
          <a:xfrm>
            <a:off x="280549" y="199410"/>
            <a:ext cx="4770755" cy="52095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348" y="5448300"/>
            <a:ext cx="63246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78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1973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CL" dirty="0" err="1" smtClean="0"/>
              <a:t>Introduction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390918"/>
            <a:ext cx="7886700" cy="4786045"/>
          </a:xfrm>
        </p:spPr>
        <p:txBody>
          <a:bodyPr/>
          <a:lstStyle/>
          <a:p>
            <a:r>
              <a:rPr lang="es-CL" dirty="0" err="1" smtClean="0"/>
              <a:t>People</a:t>
            </a:r>
            <a:r>
              <a:rPr lang="es-CL" dirty="0" smtClean="0"/>
              <a:t> </a:t>
            </a:r>
            <a:r>
              <a:rPr lang="es-CL" dirty="0" err="1" smtClean="0"/>
              <a:t>interested</a:t>
            </a:r>
            <a:r>
              <a:rPr lang="es-CL" dirty="0" smtClean="0"/>
              <a:t> in </a:t>
            </a:r>
            <a:r>
              <a:rPr lang="es-CL" dirty="0" err="1" smtClean="0"/>
              <a:t>learning</a:t>
            </a:r>
            <a:r>
              <a:rPr lang="es-CL" dirty="0" smtClean="0"/>
              <a:t> </a:t>
            </a:r>
            <a:r>
              <a:rPr lang="es-CL" dirty="0" err="1" smtClean="0"/>
              <a:t>other</a:t>
            </a:r>
            <a:r>
              <a:rPr lang="es-CL" dirty="0" smtClean="0"/>
              <a:t> </a:t>
            </a:r>
            <a:r>
              <a:rPr lang="es-CL" dirty="0" err="1" smtClean="0"/>
              <a:t>languages</a:t>
            </a:r>
            <a:r>
              <a:rPr lang="es-CL" dirty="0" smtClean="0"/>
              <a:t>, </a:t>
            </a:r>
            <a:r>
              <a:rPr lang="es-CL" dirty="0" err="1" smtClean="0"/>
              <a:t>for</a:t>
            </a:r>
            <a:r>
              <a:rPr lang="es-CL" dirty="0" smtClean="0"/>
              <a:t> </a:t>
            </a:r>
            <a:r>
              <a:rPr lang="es-CL" dirty="0" err="1" smtClean="0"/>
              <a:t>instance</a:t>
            </a:r>
            <a:r>
              <a:rPr lang="es-CL" dirty="0" smtClean="0"/>
              <a:t> </a:t>
            </a:r>
            <a:r>
              <a:rPr lang="es-CL" dirty="0" err="1" smtClean="0"/>
              <a:t>Spanish</a:t>
            </a:r>
            <a:endParaRPr lang="es-CL" dirty="0" smtClean="0"/>
          </a:p>
          <a:p>
            <a:r>
              <a:rPr lang="es-CL" dirty="0" err="1"/>
              <a:t>Basically</a:t>
            </a:r>
            <a:r>
              <a:rPr lang="es-CL" dirty="0"/>
              <a:t> </a:t>
            </a:r>
            <a:r>
              <a:rPr lang="es-CL" dirty="0" err="1"/>
              <a:t>this</a:t>
            </a:r>
            <a:r>
              <a:rPr lang="es-CL" dirty="0"/>
              <a:t> </a:t>
            </a:r>
            <a:r>
              <a:rPr lang="es-CL" dirty="0" err="1"/>
              <a:t>experience</a:t>
            </a:r>
            <a:r>
              <a:rPr lang="es-CL" dirty="0"/>
              <a:t> </a:t>
            </a:r>
            <a:r>
              <a:rPr lang="es-CL" dirty="0" err="1"/>
              <a:t>could</a:t>
            </a:r>
            <a:r>
              <a:rPr lang="es-CL" dirty="0"/>
              <a:t> be </a:t>
            </a:r>
            <a:r>
              <a:rPr lang="es-CL" dirty="0" err="1"/>
              <a:t>had</a:t>
            </a:r>
            <a:r>
              <a:rPr lang="es-CL" dirty="0"/>
              <a:t> in </a:t>
            </a:r>
            <a:r>
              <a:rPr lang="es-CL" dirty="0" err="1"/>
              <a:t>Spain</a:t>
            </a:r>
            <a:r>
              <a:rPr lang="es-CL" dirty="0"/>
              <a:t>, </a:t>
            </a:r>
            <a:r>
              <a:rPr lang="es-CL" dirty="0" err="1"/>
              <a:t>or</a:t>
            </a:r>
            <a:r>
              <a:rPr lang="es-CL" dirty="0"/>
              <a:t> in a </a:t>
            </a:r>
            <a:r>
              <a:rPr lang="es-CL" dirty="0" err="1"/>
              <a:t>Latin</a:t>
            </a:r>
            <a:r>
              <a:rPr lang="es-CL" dirty="0"/>
              <a:t> American </a:t>
            </a:r>
            <a:r>
              <a:rPr lang="es-CL" dirty="0" smtClean="0"/>
              <a:t>country. </a:t>
            </a:r>
            <a:r>
              <a:rPr lang="es-CL" dirty="0" err="1" smtClean="0"/>
              <a:t>Usually</a:t>
            </a:r>
            <a:r>
              <a:rPr lang="es-CL" dirty="0" smtClean="0"/>
              <a:t> </a:t>
            </a:r>
            <a:r>
              <a:rPr lang="es-CL" dirty="0" err="1"/>
              <a:t>Mexico</a:t>
            </a:r>
            <a:r>
              <a:rPr lang="es-CL" dirty="0"/>
              <a:t> </a:t>
            </a:r>
            <a:r>
              <a:rPr lang="es-CL" dirty="0" smtClean="0"/>
              <a:t>City </a:t>
            </a:r>
            <a:r>
              <a:rPr lang="es-CL" dirty="0" err="1" smtClean="0"/>
              <a:t>is</a:t>
            </a:r>
            <a:r>
              <a:rPr lang="es-CL" dirty="0" smtClean="0"/>
              <a:t> </a:t>
            </a:r>
            <a:r>
              <a:rPr lang="es-CL" dirty="0" err="1" smtClean="0"/>
              <a:t>considered</a:t>
            </a:r>
            <a:r>
              <a:rPr lang="es-CL" dirty="0" smtClean="0"/>
              <a:t> (</a:t>
            </a:r>
            <a:r>
              <a:rPr lang="es-CL" dirty="0" err="1"/>
              <a:t>M</a:t>
            </a:r>
            <a:r>
              <a:rPr lang="es-CL" dirty="0" err="1" smtClean="0"/>
              <a:t>exico</a:t>
            </a:r>
            <a:r>
              <a:rPr lang="es-CL" dirty="0" smtClean="0"/>
              <a:t>), </a:t>
            </a:r>
            <a:r>
              <a:rPr lang="es-CL" dirty="0" err="1" smtClean="0"/>
              <a:t>but</a:t>
            </a:r>
            <a:r>
              <a:rPr lang="es-CL" dirty="0" smtClean="0"/>
              <a:t> </a:t>
            </a:r>
            <a:r>
              <a:rPr lang="es-CL" dirty="0" err="1" smtClean="0"/>
              <a:t>also</a:t>
            </a:r>
            <a:r>
              <a:rPr lang="es-CL" dirty="0" smtClean="0"/>
              <a:t> Madrid (</a:t>
            </a:r>
            <a:r>
              <a:rPr lang="es-CL" dirty="0" err="1" smtClean="0"/>
              <a:t>Spain</a:t>
            </a:r>
            <a:r>
              <a:rPr lang="es-CL" dirty="0" smtClean="0"/>
              <a:t>).</a:t>
            </a:r>
          </a:p>
          <a:p>
            <a:endParaRPr lang="es-C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305" y="4128148"/>
            <a:ext cx="2324100" cy="16668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101" y="4128147"/>
            <a:ext cx="2867422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95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781094"/>
          </a:xfrm>
        </p:spPr>
        <p:txBody>
          <a:bodyPr/>
          <a:lstStyle/>
          <a:p>
            <a:pPr algn="ctr"/>
            <a:r>
              <a:rPr lang="es-CL" dirty="0" err="1" smtClean="0"/>
              <a:t>Discussion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781094"/>
            <a:ext cx="9144000" cy="5751671"/>
          </a:xfrm>
        </p:spPr>
        <p:txBody>
          <a:bodyPr>
            <a:normAutofit fontScale="85000" lnSpcReduction="20000"/>
          </a:bodyPr>
          <a:lstStyle/>
          <a:p>
            <a:r>
              <a:rPr lang="es-CL" dirty="0" err="1"/>
              <a:t>It</a:t>
            </a:r>
            <a:r>
              <a:rPr lang="es-CL" dirty="0"/>
              <a:t>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not</a:t>
            </a:r>
            <a:r>
              <a:rPr lang="es-CL" dirty="0"/>
              <a:t> </a:t>
            </a:r>
            <a:r>
              <a:rPr lang="es-CL" dirty="0" err="1"/>
              <a:t>easy</a:t>
            </a:r>
            <a:r>
              <a:rPr lang="es-CL" dirty="0"/>
              <a:t> to compare </a:t>
            </a:r>
            <a:r>
              <a:rPr lang="es-CL" dirty="0" err="1"/>
              <a:t>countries</a:t>
            </a:r>
            <a:r>
              <a:rPr lang="es-CL" dirty="0"/>
              <a:t> </a:t>
            </a:r>
            <a:r>
              <a:rPr lang="es-CL" dirty="0" err="1"/>
              <a:t>or</a:t>
            </a:r>
            <a:r>
              <a:rPr lang="es-CL" dirty="0"/>
              <a:t> </a:t>
            </a:r>
            <a:r>
              <a:rPr lang="es-CL" dirty="0" err="1"/>
              <a:t>cities</a:t>
            </a:r>
            <a:r>
              <a:rPr lang="es-CL" dirty="0"/>
              <a:t>. </a:t>
            </a:r>
            <a:r>
              <a:rPr lang="es-CL" dirty="0" err="1"/>
              <a:t>Rather</a:t>
            </a:r>
            <a:r>
              <a:rPr lang="es-CL" dirty="0"/>
              <a:t>,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analysis</a:t>
            </a:r>
            <a:r>
              <a:rPr lang="es-CL" dirty="0"/>
              <a:t> </a:t>
            </a:r>
            <a:r>
              <a:rPr lang="es-CL" dirty="0" err="1"/>
              <a:t>carried</a:t>
            </a:r>
            <a:r>
              <a:rPr lang="es-CL" dirty="0"/>
              <a:t> </a:t>
            </a:r>
            <a:r>
              <a:rPr lang="es-CL" dirty="0" err="1"/>
              <a:t>out</a:t>
            </a:r>
            <a:r>
              <a:rPr lang="es-CL" dirty="0"/>
              <a:t> shows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services</a:t>
            </a:r>
            <a:r>
              <a:rPr lang="es-CL" dirty="0"/>
              <a:t> and </a:t>
            </a:r>
            <a:r>
              <a:rPr lang="es-CL" dirty="0" err="1"/>
              <a:t>activities</a:t>
            </a:r>
            <a:r>
              <a:rPr lang="es-CL" dirty="0"/>
              <a:t> </a:t>
            </a:r>
            <a:r>
              <a:rPr lang="es-CL" dirty="0" err="1"/>
              <a:t>that</a:t>
            </a:r>
            <a:r>
              <a:rPr lang="es-CL" dirty="0"/>
              <a:t> a </a:t>
            </a:r>
            <a:r>
              <a:rPr lang="es-CL" dirty="0" err="1"/>
              <a:t>person</a:t>
            </a:r>
            <a:r>
              <a:rPr lang="es-CL" dirty="0"/>
              <a:t> </a:t>
            </a:r>
            <a:r>
              <a:rPr lang="es-CL" dirty="0" err="1"/>
              <a:t>could</a:t>
            </a:r>
            <a:r>
              <a:rPr lang="es-CL" dirty="0"/>
              <a:t> </a:t>
            </a:r>
            <a:r>
              <a:rPr lang="es-CL" dirty="0" err="1"/>
              <a:t>access</a:t>
            </a:r>
            <a:r>
              <a:rPr lang="es-CL" dirty="0"/>
              <a:t> in </a:t>
            </a:r>
            <a:r>
              <a:rPr lang="es-CL" dirty="0" err="1"/>
              <a:t>any</a:t>
            </a:r>
            <a:r>
              <a:rPr lang="es-CL" dirty="0"/>
              <a:t> of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two</a:t>
            </a:r>
            <a:r>
              <a:rPr lang="es-CL" dirty="0"/>
              <a:t> places </a:t>
            </a:r>
            <a:r>
              <a:rPr lang="es-CL" dirty="0" err="1"/>
              <a:t>indicated</a:t>
            </a:r>
            <a:r>
              <a:rPr lang="es-CL" dirty="0"/>
              <a:t>, </a:t>
            </a:r>
            <a:r>
              <a:rPr lang="es-CL" dirty="0" err="1"/>
              <a:t>but</a:t>
            </a:r>
            <a:r>
              <a:rPr lang="es-CL" dirty="0"/>
              <a:t> </a:t>
            </a:r>
            <a:r>
              <a:rPr lang="es-CL" dirty="0" err="1"/>
              <a:t>it</a:t>
            </a:r>
            <a:r>
              <a:rPr lang="es-CL" dirty="0"/>
              <a:t> </a:t>
            </a:r>
            <a:r>
              <a:rPr lang="es-CL" dirty="0" err="1"/>
              <a:t>really</a:t>
            </a:r>
            <a:r>
              <a:rPr lang="es-CL" dirty="0"/>
              <a:t>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difficult</a:t>
            </a:r>
            <a:r>
              <a:rPr lang="es-CL" dirty="0"/>
              <a:t> to </a:t>
            </a:r>
            <a:r>
              <a:rPr lang="es-CL" dirty="0" err="1"/>
              <a:t>say</a:t>
            </a:r>
            <a:r>
              <a:rPr lang="es-CL" dirty="0"/>
              <a:t> </a:t>
            </a:r>
            <a:r>
              <a:rPr lang="es-CL" dirty="0" err="1"/>
              <a:t>which</a:t>
            </a:r>
            <a:r>
              <a:rPr lang="es-CL" dirty="0"/>
              <a:t>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better</a:t>
            </a:r>
            <a:r>
              <a:rPr lang="es-CL" dirty="0"/>
              <a:t>.</a:t>
            </a:r>
          </a:p>
          <a:p>
            <a:r>
              <a:rPr lang="es-CL" dirty="0" err="1"/>
              <a:t>Everything</a:t>
            </a:r>
            <a:r>
              <a:rPr lang="es-CL" dirty="0"/>
              <a:t> </a:t>
            </a:r>
            <a:r>
              <a:rPr lang="es-CL" dirty="0" err="1"/>
              <a:t>will</a:t>
            </a:r>
            <a:r>
              <a:rPr lang="es-CL" dirty="0"/>
              <a:t> </a:t>
            </a:r>
            <a:r>
              <a:rPr lang="es-CL" dirty="0" err="1"/>
              <a:t>depend</a:t>
            </a:r>
            <a:r>
              <a:rPr lang="es-CL" dirty="0"/>
              <a:t> </a:t>
            </a:r>
            <a:r>
              <a:rPr lang="es-CL" dirty="0" err="1"/>
              <a:t>on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personal taste. </a:t>
            </a:r>
            <a:r>
              <a:rPr lang="es-CL" dirty="0" err="1"/>
              <a:t>On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one</a:t>
            </a:r>
            <a:r>
              <a:rPr lang="es-CL" dirty="0"/>
              <a:t> </a:t>
            </a:r>
            <a:r>
              <a:rPr lang="es-CL" dirty="0" err="1"/>
              <a:t>hand</a:t>
            </a:r>
            <a:r>
              <a:rPr lang="es-CL" dirty="0"/>
              <a:t>, </a:t>
            </a:r>
            <a:r>
              <a:rPr lang="es-CL" dirty="0" err="1"/>
              <a:t>if</a:t>
            </a:r>
            <a:r>
              <a:rPr lang="es-CL" dirty="0"/>
              <a:t> </a:t>
            </a:r>
            <a:r>
              <a:rPr lang="es-CL" dirty="0" err="1"/>
              <a:t>someone</a:t>
            </a:r>
            <a:r>
              <a:rPr lang="es-CL" dirty="0"/>
              <a:t> </a:t>
            </a:r>
            <a:r>
              <a:rPr lang="es-CL" dirty="0" err="1"/>
              <a:t>prefers</a:t>
            </a:r>
            <a:r>
              <a:rPr lang="es-CL" dirty="0"/>
              <a:t> travelling to a </a:t>
            </a:r>
            <a:r>
              <a:rPr lang="es-CL" dirty="0" err="1"/>
              <a:t>developed</a:t>
            </a:r>
            <a:r>
              <a:rPr lang="es-CL" dirty="0"/>
              <a:t> country </a:t>
            </a:r>
            <a:r>
              <a:rPr lang="es-CL" dirty="0" err="1"/>
              <a:t>located</a:t>
            </a:r>
            <a:r>
              <a:rPr lang="es-CL" dirty="0"/>
              <a:t> in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old</a:t>
            </a:r>
            <a:r>
              <a:rPr lang="es-CL" dirty="0"/>
              <a:t> </a:t>
            </a:r>
            <a:r>
              <a:rPr lang="es-CL" dirty="0" err="1"/>
              <a:t>continent</a:t>
            </a:r>
            <a:r>
              <a:rPr lang="es-CL" dirty="0"/>
              <a:t> </a:t>
            </a:r>
            <a:r>
              <a:rPr lang="es-CL" dirty="0" err="1"/>
              <a:t>with</a:t>
            </a:r>
            <a:r>
              <a:rPr lang="es-CL" dirty="0"/>
              <a:t> a </a:t>
            </a:r>
            <a:r>
              <a:rPr lang="es-CL" dirty="0" err="1"/>
              <a:t>higher</a:t>
            </a:r>
            <a:r>
              <a:rPr lang="es-CL" dirty="0"/>
              <a:t> per </a:t>
            </a:r>
            <a:r>
              <a:rPr lang="es-CL" dirty="0" err="1"/>
              <a:t>capita</a:t>
            </a:r>
            <a:r>
              <a:rPr lang="es-CL" dirty="0"/>
              <a:t> </a:t>
            </a:r>
            <a:r>
              <a:rPr lang="es-CL" dirty="0" err="1"/>
              <a:t>income</a:t>
            </a:r>
            <a:r>
              <a:rPr lang="es-CL" dirty="0"/>
              <a:t> and </a:t>
            </a:r>
            <a:r>
              <a:rPr lang="es-CL" dirty="0" err="1"/>
              <a:t>with</a:t>
            </a:r>
            <a:r>
              <a:rPr lang="es-CL" dirty="0"/>
              <a:t> </a:t>
            </a:r>
            <a:r>
              <a:rPr lang="es-CL" dirty="0" err="1"/>
              <a:t>better</a:t>
            </a:r>
            <a:r>
              <a:rPr lang="es-CL" dirty="0"/>
              <a:t> Safety, </a:t>
            </a:r>
            <a:r>
              <a:rPr lang="es-CL" dirty="0" err="1"/>
              <a:t>Healthcare</a:t>
            </a:r>
            <a:r>
              <a:rPr lang="es-CL" dirty="0"/>
              <a:t>, </a:t>
            </a:r>
            <a:r>
              <a:rPr lang="es-CL" dirty="0" err="1"/>
              <a:t>Leisure</a:t>
            </a:r>
            <a:r>
              <a:rPr lang="es-CL" dirty="0"/>
              <a:t> &amp; Culture and </a:t>
            </a:r>
            <a:r>
              <a:rPr lang="es-CL" dirty="0" err="1"/>
              <a:t>Tolerance</a:t>
            </a:r>
            <a:r>
              <a:rPr lang="es-CL" dirty="0"/>
              <a:t> scores, </a:t>
            </a:r>
            <a:r>
              <a:rPr lang="es-CL" dirty="0" err="1"/>
              <a:t>probably</a:t>
            </a:r>
            <a:r>
              <a:rPr lang="es-CL" dirty="0"/>
              <a:t> Madrid </a:t>
            </a:r>
            <a:r>
              <a:rPr lang="es-CL" dirty="0" err="1"/>
              <a:t>should</a:t>
            </a:r>
            <a:r>
              <a:rPr lang="es-CL" dirty="0"/>
              <a:t> be </a:t>
            </a:r>
            <a:r>
              <a:rPr lang="es-CL" dirty="0" err="1"/>
              <a:t>chosen</a:t>
            </a:r>
            <a:r>
              <a:rPr lang="es-CL" dirty="0"/>
              <a:t> (and </a:t>
            </a:r>
            <a:r>
              <a:rPr lang="es-CL" dirty="0" err="1"/>
              <a:t>the</a:t>
            </a:r>
            <a:r>
              <a:rPr lang="es-CL" dirty="0"/>
              <a:t> Moncloa-</a:t>
            </a:r>
            <a:r>
              <a:rPr lang="es-CL" dirty="0" err="1"/>
              <a:t>Aravaca</a:t>
            </a:r>
            <a:r>
              <a:rPr lang="es-CL" dirty="0"/>
              <a:t> </a:t>
            </a:r>
            <a:r>
              <a:rPr lang="es-CL" dirty="0" err="1"/>
              <a:t>Borough</a:t>
            </a:r>
            <a:r>
              <a:rPr lang="es-CL" dirty="0"/>
              <a:t>). </a:t>
            </a:r>
            <a:endParaRPr lang="es-CL" dirty="0" smtClean="0"/>
          </a:p>
          <a:p>
            <a:r>
              <a:rPr lang="es-CL" dirty="0" err="1" smtClean="0"/>
              <a:t>On</a:t>
            </a:r>
            <a:r>
              <a:rPr lang="es-CL" dirty="0" smtClean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other</a:t>
            </a:r>
            <a:r>
              <a:rPr lang="es-CL" dirty="0"/>
              <a:t> </a:t>
            </a:r>
            <a:r>
              <a:rPr lang="es-CL" dirty="0" err="1"/>
              <a:t>hand</a:t>
            </a:r>
            <a:r>
              <a:rPr lang="es-CL" dirty="0"/>
              <a:t>, </a:t>
            </a:r>
            <a:r>
              <a:rPr lang="es-CL" dirty="0" err="1"/>
              <a:t>if</a:t>
            </a:r>
            <a:r>
              <a:rPr lang="es-CL" dirty="0"/>
              <a:t> </a:t>
            </a:r>
            <a:r>
              <a:rPr lang="es-CL" dirty="0" err="1"/>
              <a:t>someone</a:t>
            </a:r>
            <a:r>
              <a:rPr lang="es-CL" dirty="0"/>
              <a:t> </a:t>
            </a:r>
            <a:r>
              <a:rPr lang="es-CL" dirty="0" err="1"/>
              <a:t>would</a:t>
            </a:r>
            <a:r>
              <a:rPr lang="es-CL" dirty="0"/>
              <a:t> </a:t>
            </a:r>
            <a:r>
              <a:rPr lang="es-CL" dirty="0" err="1"/>
              <a:t>rather</a:t>
            </a:r>
            <a:r>
              <a:rPr lang="es-CL" dirty="0"/>
              <a:t> </a:t>
            </a:r>
            <a:r>
              <a:rPr lang="es-CL" dirty="0" err="1"/>
              <a:t>visit</a:t>
            </a:r>
            <a:r>
              <a:rPr lang="es-CL" dirty="0"/>
              <a:t> a country </a:t>
            </a:r>
            <a:r>
              <a:rPr lang="es-CL" dirty="0" err="1"/>
              <a:t>closer</a:t>
            </a:r>
            <a:r>
              <a:rPr lang="es-CL" dirty="0"/>
              <a:t> to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United</a:t>
            </a:r>
            <a:r>
              <a:rPr lang="es-CL" dirty="0"/>
              <a:t> </a:t>
            </a:r>
            <a:r>
              <a:rPr lang="es-CL" dirty="0" err="1"/>
              <a:t>States</a:t>
            </a:r>
            <a:r>
              <a:rPr lang="es-CL" dirty="0"/>
              <a:t>, a </a:t>
            </a:r>
            <a:r>
              <a:rPr lang="es-CL" dirty="0" err="1"/>
              <a:t>developing</a:t>
            </a:r>
            <a:r>
              <a:rPr lang="es-CL" dirty="0"/>
              <a:t> country, </a:t>
            </a:r>
            <a:r>
              <a:rPr lang="es-CL" dirty="0" err="1"/>
              <a:t>with</a:t>
            </a:r>
            <a:r>
              <a:rPr lang="es-CL" dirty="0"/>
              <a:t> a </a:t>
            </a:r>
            <a:r>
              <a:rPr lang="es-CL" dirty="0" err="1"/>
              <a:t>lower</a:t>
            </a:r>
            <a:r>
              <a:rPr lang="es-CL" dirty="0"/>
              <a:t> per </a:t>
            </a:r>
            <a:r>
              <a:rPr lang="es-CL" dirty="0" err="1"/>
              <a:t>capita</a:t>
            </a:r>
            <a:r>
              <a:rPr lang="es-CL" dirty="0"/>
              <a:t> </a:t>
            </a:r>
            <a:r>
              <a:rPr lang="es-CL" dirty="0" err="1"/>
              <a:t>income</a:t>
            </a:r>
            <a:r>
              <a:rPr lang="es-CL" dirty="0"/>
              <a:t>, </a:t>
            </a:r>
            <a:r>
              <a:rPr lang="es-CL" dirty="0" err="1"/>
              <a:t>then</a:t>
            </a:r>
            <a:r>
              <a:rPr lang="es-CL" dirty="0"/>
              <a:t> </a:t>
            </a:r>
            <a:r>
              <a:rPr lang="es-CL" dirty="0" err="1"/>
              <a:t>Mexico</a:t>
            </a:r>
            <a:r>
              <a:rPr lang="es-CL" dirty="0"/>
              <a:t> City and </a:t>
            </a:r>
            <a:r>
              <a:rPr lang="es-CL" dirty="0" err="1"/>
              <a:t>the</a:t>
            </a:r>
            <a:r>
              <a:rPr lang="es-CL" dirty="0"/>
              <a:t> Miguel Hidalgo </a:t>
            </a:r>
            <a:r>
              <a:rPr lang="es-CL" dirty="0" err="1"/>
              <a:t>Borough</a:t>
            </a:r>
            <a:r>
              <a:rPr lang="es-CL" dirty="0"/>
              <a:t> </a:t>
            </a:r>
            <a:r>
              <a:rPr lang="es-CL" dirty="0" err="1"/>
              <a:t>should</a:t>
            </a:r>
            <a:r>
              <a:rPr lang="es-CL" dirty="0"/>
              <a:t> be </a:t>
            </a:r>
            <a:r>
              <a:rPr lang="es-CL" dirty="0" err="1"/>
              <a:t>chosen</a:t>
            </a:r>
            <a:r>
              <a:rPr lang="es-CL" dirty="0"/>
              <a:t>. </a:t>
            </a:r>
            <a:endParaRPr lang="es-CL" dirty="0" smtClean="0"/>
          </a:p>
          <a:p>
            <a:r>
              <a:rPr lang="es-CL" dirty="0" err="1" smtClean="0"/>
              <a:t>Notwithstanding</a:t>
            </a:r>
            <a:r>
              <a:rPr lang="es-CL" dirty="0" smtClean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above</a:t>
            </a:r>
            <a:r>
              <a:rPr lang="es-CL" dirty="0"/>
              <a:t>, </a:t>
            </a:r>
            <a:r>
              <a:rPr lang="es-CL" dirty="0" err="1"/>
              <a:t>it</a:t>
            </a:r>
            <a:r>
              <a:rPr lang="es-CL" dirty="0"/>
              <a:t>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clear</a:t>
            </a:r>
            <a:r>
              <a:rPr lang="es-CL" dirty="0"/>
              <a:t> </a:t>
            </a:r>
            <a:r>
              <a:rPr lang="es-CL" dirty="0" err="1"/>
              <a:t>that</a:t>
            </a:r>
            <a:r>
              <a:rPr lang="es-CL" dirty="0"/>
              <a:t> Madrid has more </a:t>
            </a:r>
            <a:r>
              <a:rPr lang="es-CL" dirty="0" err="1"/>
              <a:t>category</a:t>
            </a:r>
            <a:r>
              <a:rPr lang="es-CL" dirty="0"/>
              <a:t> </a:t>
            </a:r>
            <a:r>
              <a:rPr lang="es-CL" dirty="0" err="1"/>
              <a:t>wins</a:t>
            </a:r>
            <a:r>
              <a:rPr lang="es-CL" dirty="0"/>
              <a:t> </a:t>
            </a:r>
            <a:r>
              <a:rPr lang="es-CL" dirty="0" err="1"/>
              <a:t>according</a:t>
            </a:r>
            <a:r>
              <a:rPr lang="es-CL" dirty="0"/>
              <a:t> to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Life</a:t>
            </a:r>
            <a:r>
              <a:rPr lang="es-CL" dirty="0"/>
              <a:t> </a:t>
            </a:r>
            <a:r>
              <a:rPr lang="es-CL" dirty="0" err="1"/>
              <a:t>Quality</a:t>
            </a:r>
            <a:r>
              <a:rPr lang="es-CL" dirty="0"/>
              <a:t> Score.</a:t>
            </a:r>
          </a:p>
          <a:p>
            <a:r>
              <a:rPr lang="es-CL" dirty="0" err="1"/>
              <a:t>If</a:t>
            </a:r>
            <a:r>
              <a:rPr lang="es-CL" dirty="0"/>
              <a:t> </a:t>
            </a:r>
            <a:r>
              <a:rPr lang="es-CL" dirty="0" err="1"/>
              <a:t>someone</a:t>
            </a:r>
            <a:r>
              <a:rPr lang="es-CL" dirty="0"/>
              <a:t> </a:t>
            </a:r>
            <a:r>
              <a:rPr lang="es-CL" dirty="0" err="1"/>
              <a:t>wants</a:t>
            </a:r>
            <a:r>
              <a:rPr lang="es-CL" dirty="0"/>
              <a:t> to </a:t>
            </a:r>
            <a:r>
              <a:rPr lang="es-CL" dirty="0" err="1"/>
              <a:t>consider</a:t>
            </a:r>
            <a:r>
              <a:rPr lang="es-CL" dirty="0"/>
              <a:t> </a:t>
            </a:r>
            <a:r>
              <a:rPr lang="es-CL" dirty="0" err="1"/>
              <a:t>other</a:t>
            </a:r>
            <a:r>
              <a:rPr lang="es-CL" dirty="0"/>
              <a:t> variables to compare </a:t>
            </a:r>
            <a:r>
              <a:rPr lang="es-CL" dirty="0" err="1"/>
              <a:t>both</a:t>
            </a:r>
            <a:r>
              <a:rPr lang="es-CL" dirty="0"/>
              <a:t> </a:t>
            </a:r>
            <a:r>
              <a:rPr lang="es-CL" dirty="0" err="1"/>
              <a:t>cities</a:t>
            </a:r>
            <a:r>
              <a:rPr lang="es-CL" dirty="0"/>
              <a:t> in </a:t>
            </a:r>
            <a:r>
              <a:rPr lang="es-CL" dirty="0" err="1"/>
              <a:t>other</a:t>
            </a:r>
            <a:r>
              <a:rPr lang="es-CL" dirty="0"/>
              <a:t> </a:t>
            </a:r>
            <a:r>
              <a:rPr lang="es-CL" dirty="0" err="1"/>
              <a:t>aspects</a:t>
            </a:r>
            <a:r>
              <a:rPr lang="es-CL" dirty="0"/>
              <a:t>,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website</a:t>
            </a:r>
            <a:r>
              <a:rPr lang="es-CL" dirty="0"/>
              <a:t> </a:t>
            </a:r>
            <a:r>
              <a:rPr lang="es-CL" u="sng" dirty="0">
                <a:hlinkClick r:id="rId2"/>
              </a:rPr>
              <a:t>https://teleport.org/compare/madrid-and-mexico-city/</a:t>
            </a:r>
            <a:r>
              <a:rPr lang="es-CL" dirty="0"/>
              <a:t>  </a:t>
            </a:r>
            <a:r>
              <a:rPr lang="es-CL" dirty="0" err="1"/>
              <a:t>provides</a:t>
            </a:r>
            <a:r>
              <a:rPr lang="es-CL" dirty="0"/>
              <a:t> </a:t>
            </a:r>
            <a:r>
              <a:rPr lang="es-CL" dirty="0" err="1"/>
              <a:t>additional</a:t>
            </a:r>
            <a:r>
              <a:rPr lang="es-CL" dirty="0"/>
              <a:t> data to </a:t>
            </a:r>
            <a:r>
              <a:rPr lang="es-CL" dirty="0" err="1"/>
              <a:t>make</a:t>
            </a:r>
            <a:r>
              <a:rPr lang="es-CL" dirty="0"/>
              <a:t> a </a:t>
            </a:r>
            <a:r>
              <a:rPr lang="es-CL" dirty="0" err="1"/>
              <a:t>comparison</a:t>
            </a:r>
            <a:r>
              <a:rPr lang="es-CL" dirty="0"/>
              <a:t>. </a:t>
            </a:r>
            <a:r>
              <a:rPr lang="es-CL" dirty="0" err="1"/>
              <a:t>Here</a:t>
            </a:r>
            <a:r>
              <a:rPr lang="es-CL" dirty="0"/>
              <a:t> </a:t>
            </a:r>
            <a:r>
              <a:rPr lang="es-CL" dirty="0" err="1"/>
              <a:t>is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information</a:t>
            </a:r>
            <a:r>
              <a:rPr lang="es-CL" dirty="0"/>
              <a:t> </a:t>
            </a:r>
            <a:r>
              <a:rPr lang="es-CL" dirty="0" err="1"/>
              <a:t>for</a:t>
            </a:r>
            <a:r>
              <a:rPr lang="es-CL" dirty="0"/>
              <a:t> Madrid and </a:t>
            </a:r>
            <a:r>
              <a:rPr lang="es-CL" dirty="0" err="1"/>
              <a:t>Mexico</a:t>
            </a:r>
            <a:r>
              <a:rPr lang="es-CL" dirty="0"/>
              <a:t> City: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7081286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38" y="0"/>
            <a:ext cx="8179292" cy="500745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38" y="5007454"/>
            <a:ext cx="8204994" cy="185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19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26547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es-CL" dirty="0" err="1" smtClean="0"/>
              <a:t>Conclusion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197735"/>
            <a:ext cx="7886700" cy="5396248"/>
          </a:xfrm>
        </p:spPr>
        <p:txBody>
          <a:bodyPr>
            <a:normAutofit fontScale="92500" lnSpcReduction="10000"/>
          </a:bodyPr>
          <a:lstStyle/>
          <a:p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objective</a:t>
            </a:r>
            <a:r>
              <a:rPr lang="es-CL" dirty="0"/>
              <a:t> of </a:t>
            </a:r>
            <a:r>
              <a:rPr lang="es-CL" dirty="0" err="1"/>
              <a:t>defining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best</a:t>
            </a:r>
            <a:r>
              <a:rPr lang="es-CL" dirty="0"/>
              <a:t> </a:t>
            </a:r>
            <a:r>
              <a:rPr lang="es-CL" dirty="0" err="1"/>
              <a:t>Boroughs</a:t>
            </a:r>
            <a:r>
              <a:rPr lang="es-CL" dirty="0"/>
              <a:t> to </a:t>
            </a:r>
            <a:r>
              <a:rPr lang="es-CL" dirty="0" err="1"/>
              <a:t>live</a:t>
            </a:r>
            <a:r>
              <a:rPr lang="es-CL" dirty="0"/>
              <a:t>, </a:t>
            </a:r>
            <a:r>
              <a:rPr lang="es-CL" dirty="0" err="1"/>
              <a:t>study</a:t>
            </a:r>
            <a:r>
              <a:rPr lang="es-CL" dirty="0"/>
              <a:t> and </a:t>
            </a:r>
            <a:r>
              <a:rPr lang="es-CL" dirty="0" err="1"/>
              <a:t>learn</a:t>
            </a:r>
            <a:r>
              <a:rPr lang="es-CL" dirty="0"/>
              <a:t> </a:t>
            </a:r>
            <a:r>
              <a:rPr lang="es-CL" dirty="0" err="1"/>
              <a:t>about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culture, as </a:t>
            </a:r>
            <a:r>
              <a:rPr lang="es-CL" dirty="0" err="1"/>
              <a:t>well</a:t>
            </a:r>
            <a:r>
              <a:rPr lang="es-CL" dirty="0"/>
              <a:t> as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language</a:t>
            </a:r>
            <a:r>
              <a:rPr lang="es-CL" dirty="0"/>
              <a:t>, </a:t>
            </a:r>
            <a:r>
              <a:rPr lang="es-CL" dirty="0" err="1"/>
              <a:t>was</a:t>
            </a:r>
            <a:r>
              <a:rPr lang="es-CL" dirty="0"/>
              <a:t> </a:t>
            </a:r>
            <a:r>
              <a:rPr lang="es-CL" dirty="0" err="1"/>
              <a:t>carried</a:t>
            </a:r>
            <a:r>
              <a:rPr lang="es-CL" dirty="0"/>
              <a:t> </a:t>
            </a:r>
            <a:r>
              <a:rPr lang="es-CL" dirty="0" err="1"/>
              <a:t>out</a:t>
            </a:r>
            <a:r>
              <a:rPr lang="es-CL" dirty="0"/>
              <a:t> </a:t>
            </a:r>
            <a:r>
              <a:rPr lang="es-CL" dirty="0" err="1"/>
              <a:t>for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capital </a:t>
            </a:r>
            <a:r>
              <a:rPr lang="es-CL" dirty="0" err="1"/>
              <a:t>cities</a:t>
            </a:r>
            <a:r>
              <a:rPr lang="es-CL" dirty="0"/>
              <a:t> of </a:t>
            </a:r>
            <a:r>
              <a:rPr lang="es-CL" dirty="0" err="1"/>
              <a:t>two</a:t>
            </a:r>
            <a:r>
              <a:rPr lang="es-CL" dirty="0"/>
              <a:t> </a:t>
            </a:r>
            <a:r>
              <a:rPr lang="es-CL" dirty="0" err="1"/>
              <a:t>Spanish-speaking</a:t>
            </a:r>
            <a:r>
              <a:rPr lang="es-CL" dirty="0"/>
              <a:t> </a:t>
            </a:r>
            <a:r>
              <a:rPr lang="es-CL" dirty="0" err="1"/>
              <a:t>countries</a:t>
            </a:r>
            <a:r>
              <a:rPr lang="es-CL" dirty="0"/>
              <a:t>: Madrid (</a:t>
            </a:r>
            <a:r>
              <a:rPr lang="es-CL" dirty="0" err="1"/>
              <a:t>Spain</a:t>
            </a:r>
            <a:r>
              <a:rPr lang="es-CL" dirty="0"/>
              <a:t>) and </a:t>
            </a:r>
            <a:r>
              <a:rPr lang="es-CL" dirty="0" err="1"/>
              <a:t>Mexico</a:t>
            </a:r>
            <a:r>
              <a:rPr lang="es-CL" dirty="0"/>
              <a:t> City (</a:t>
            </a:r>
            <a:r>
              <a:rPr lang="es-CL" dirty="0" err="1"/>
              <a:t>Mexico</a:t>
            </a:r>
            <a:r>
              <a:rPr lang="es-CL" dirty="0"/>
              <a:t>). </a:t>
            </a:r>
            <a:r>
              <a:rPr lang="es-CL" dirty="0" err="1">
                <a:solidFill>
                  <a:srgbClr val="FF0000"/>
                </a:solidFill>
              </a:rPr>
              <a:t>It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is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not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easy</a:t>
            </a:r>
            <a:r>
              <a:rPr lang="es-CL" dirty="0">
                <a:solidFill>
                  <a:srgbClr val="FF0000"/>
                </a:solidFill>
              </a:rPr>
              <a:t> to compare </a:t>
            </a:r>
            <a:r>
              <a:rPr lang="es-CL" dirty="0" err="1">
                <a:solidFill>
                  <a:srgbClr val="FF0000"/>
                </a:solidFill>
              </a:rPr>
              <a:t>countries</a:t>
            </a:r>
            <a:r>
              <a:rPr lang="es-CL" dirty="0">
                <a:solidFill>
                  <a:srgbClr val="FF0000"/>
                </a:solidFill>
              </a:rPr>
              <a:t>, </a:t>
            </a:r>
            <a:r>
              <a:rPr lang="es-CL" dirty="0" err="1">
                <a:solidFill>
                  <a:srgbClr val="FF0000"/>
                </a:solidFill>
              </a:rPr>
              <a:t>nor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cities</a:t>
            </a:r>
            <a:r>
              <a:rPr lang="es-CL" dirty="0">
                <a:solidFill>
                  <a:srgbClr val="FF0000"/>
                </a:solidFill>
              </a:rPr>
              <a:t>, </a:t>
            </a:r>
            <a:r>
              <a:rPr lang="es-CL" dirty="0" err="1">
                <a:solidFill>
                  <a:srgbClr val="FF0000"/>
                </a:solidFill>
              </a:rPr>
              <a:t>however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information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was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provided</a:t>
            </a:r>
            <a:r>
              <a:rPr lang="es-CL" dirty="0">
                <a:solidFill>
                  <a:srgbClr val="FF0000"/>
                </a:solidFill>
              </a:rPr>
              <a:t> as to </a:t>
            </a:r>
            <a:r>
              <a:rPr lang="es-CL" dirty="0" err="1">
                <a:solidFill>
                  <a:srgbClr val="FF0000"/>
                </a:solidFill>
              </a:rPr>
              <a:t>allow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making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the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best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choice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considering</a:t>
            </a:r>
            <a:r>
              <a:rPr lang="es-CL" dirty="0">
                <a:solidFill>
                  <a:srgbClr val="FF0000"/>
                </a:solidFill>
              </a:rPr>
              <a:t> personal </a:t>
            </a:r>
            <a:r>
              <a:rPr lang="es-CL" dirty="0" err="1">
                <a:solidFill>
                  <a:srgbClr val="FF0000"/>
                </a:solidFill>
              </a:rPr>
              <a:t>preferences</a:t>
            </a:r>
            <a:r>
              <a:rPr lang="es-CL" dirty="0">
                <a:solidFill>
                  <a:srgbClr val="FF0000"/>
                </a:solidFill>
              </a:rPr>
              <a:t>.  </a:t>
            </a:r>
            <a:r>
              <a:rPr lang="es-CL" dirty="0" err="1">
                <a:solidFill>
                  <a:srgbClr val="FF0000"/>
                </a:solidFill>
              </a:rPr>
              <a:t>Without</a:t>
            </a:r>
            <a:r>
              <a:rPr lang="es-CL" dirty="0">
                <a:solidFill>
                  <a:srgbClr val="FF0000"/>
                </a:solidFill>
              </a:rPr>
              <a:t> a </a:t>
            </a:r>
            <a:r>
              <a:rPr lang="es-CL" dirty="0" err="1">
                <a:solidFill>
                  <a:srgbClr val="FF0000"/>
                </a:solidFill>
              </a:rPr>
              <a:t>doubt</a:t>
            </a:r>
            <a:r>
              <a:rPr lang="es-CL" dirty="0">
                <a:solidFill>
                  <a:srgbClr val="FF0000"/>
                </a:solidFill>
              </a:rPr>
              <a:t>, </a:t>
            </a:r>
            <a:r>
              <a:rPr lang="es-CL" dirty="0" err="1">
                <a:solidFill>
                  <a:srgbClr val="FF0000"/>
                </a:solidFill>
              </a:rPr>
              <a:t>both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countries</a:t>
            </a:r>
            <a:r>
              <a:rPr lang="es-CL" dirty="0">
                <a:solidFill>
                  <a:srgbClr val="FF0000"/>
                </a:solidFill>
              </a:rPr>
              <a:t> and </a:t>
            </a:r>
            <a:r>
              <a:rPr lang="es-CL" dirty="0" err="1">
                <a:solidFill>
                  <a:srgbClr val="FF0000"/>
                </a:solidFill>
              </a:rPr>
              <a:t>cities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deliver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unique</a:t>
            </a:r>
            <a:r>
              <a:rPr lang="es-CL" dirty="0">
                <a:solidFill>
                  <a:srgbClr val="FF0000"/>
                </a:solidFill>
              </a:rPr>
              <a:t> </a:t>
            </a:r>
            <a:r>
              <a:rPr lang="es-CL" dirty="0" err="1">
                <a:solidFill>
                  <a:srgbClr val="FF0000"/>
                </a:solidFill>
              </a:rPr>
              <a:t>experiences</a:t>
            </a:r>
            <a:r>
              <a:rPr lang="es-CL" dirty="0"/>
              <a:t>.</a:t>
            </a:r>
          </a:p>
          <a:p>
            <a:r>
              <a:rPr lang="es-CL" dirty="0" err="1"/>
              <a:t>Most</a:t>
            </a:r>
            <a:r>
              <a:rPr lang="es-CL" dirty="0"/>
              <a:t> of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analysis</a:t>
            </a:r>
            <a:r>
              <a:rPr lang="es-CL" dirty="0"/>
              <a:t> </a:t>
            </a:r>
            <a:r>
              <a:rPr lang="es-CL" dirty="0" err="1"/>
              <a:t>was</a:t>
            </a:r>
            <a:r>
              <a:rPr lang="es-CL" dirty="0"/>
              <a:t> </a:t>
            </a:r>
            <a:r>
              <a:rPr lang="es-CL" dirty="0" err="1"/>
              <a:t>carried</a:t>
            </a:r>
            <a:r>
              <a:rPr lang="es-CL" dirty="0"/>
              <a:t> </a:t>
            </a:r>
            <a:r>
              <a:rPr lang="es-CL" dirty="0" err="1"/>
              <a:t>out</a:t>
            </a:r>
            <a:r>
              <a:rPr lang="es-CL" dirty="0"/>
              <a:t> </a:t>
            </a:r>
            <a:r>
              <a:rPr lang="es-CL" dirty="0" err="1"/>
              <a:t>thanks</a:t>
            </a:r>
            <a:r>
              <a:rPr lang="es-CL" dirty="0"/>
              <a:t> to </a:t>
            </a:r>
            <a:r>
              <a:rPr lang="es-CL" dirty="0">
                <a:solidFill>
                  <a:srgbClr val="00B050"/>
                </a:solidFill>
              </a:rPr>
              <a:t>Data </a:t>
            </a:r>
            <a:r>
              <a:rPr lang="es-CL" dirty="0" err="1">
                <a:solidFill>
                  <a:srgbClr val="00B050"/>
                </a:solidFill>
              </a:rPr>
              <a:t>Science</a:t>
            </a:r>
            <a:r>
              <a:rPr lang="es-CL" dirty="0">
                <a:solidFill>
                  <a:srgbClr val="00B050"/>
                </a:solidFill>
              </a:rPr>
              <a:t> and </a:t>
            </a:r>
            <a:r>
              <a:rPr lang="es-CL" dirty="0" err="1">
                <a:solidFill>
                  <a:srgbClr val="00B050"/>
                </a:solidFill>
              </a:rPr>
              <a:t>the</a:t>
            </a:r>
            <a:r>
              <a:rPr lang="es-CL" dirty="0">
                <a:solidFill>
                  <a:srgbClr val="00B050"/>
                </a:solidFill>
              </a:rPr>
              <a:t> use of Python, </a:t>
            </a:r>
            <a:r>
              <a:rPr lang="es-CL" dirty="0" err="1">
                <a:solidFill>
                  <a:srgbClr val="00B050"/>
                </a:solidFill>
              </a:rPr>
              <a:t>Jupyter</a:t>
            </a:r>
            <a:r>
              <a:rPr lang="es-CL" dirty="0">
                <a:solidFill>
                  <a:srgbClr val="00B050"/>
                </a:solidFill>
              </a:rPr>
              <a:t> notebooks and data </a:t>
            </a:r>
            <a:r>
              <a:rPr lang="es-CL" dirty="0" err="1">
                <a:solidFill>
                  <a:srgbClr val="00B050"/>
                </a:solidFill>
              </a:rPr>
              <a:t>frames</a:t>
            </a:r>
            <a:r>
              <a:rPr lang="es-CL" dirty="0">
                <a:solidFill>
                  <a:srgbClr val="00B050"/>
                </a:solidFill>
              </a:rPr>
              <a:t>, as </a:t>
            </a:r>
            <a:r>
              <a:rPr lang="es-CL" dirty="0" err="1">
                <a:solidFill>
                  <a:srgbClr val="00B050"/>
                </a:solidFill>
              </a:rPr>
              <a:t>well</a:t>
            </a:r>
            <a:r>
              <a:rPr lang="es-CL" dirty="0">
                <a:solidFill>
                  <a:srgbClr val="00B050"/>
                </a:solidFill>
              </a:rPr>
              <a:t> as </a:t>
            </a:r>
            <a:r>
              <a:rPr lang="es-CL" dirty="0" err="1">
                <a:solidFill>
                  <a:srgbClr val="00B050"/>
                </a:solidFill>
              </a:rPr>
              <a:t>clustering</a:t>
            </a:r>
            <a:r>
              <a:rPr lang="es-CL" dirty="0"/>
              <a:t>. </a:t>
            </a:r>
            <a:endParaRPr lang="es-CL" dirty="0" smtClean="0"/>
          </a:p>
          <a:p>
            <a:r>
              <a:rPr lang="es-CL" dirty="0" err="1" smtClean="0"/>
              <a:t>The</a:t>
            </a:r>
            <a:r>
              <a:rPr lang="es-CL" dirty="0" smtClean="0"/>
              <a:t> </a:t>
            </a:r>
            <a:r>
              <a:rPr lang="es-CL" dirty="0"/>
              <a:t>use of </a:t>
            </a:r>
            <a:r>
              <a:rPr lang="es-CL" dirty="0" err="1"/>
              <a:t>different</a:t>
            </a:r>
            <a:r>
              <a:rPr lang="es-CL" dirty="0"/>
              <a:t> </a:t>
            </a:r>
            <a:r>
              <a:rPr lang="es-CL" dirty="0" err="1"/>
              <a:t>or</a:t>
            </a:r>
            <a:r>
              <a:rPr lang="es-CL" dirty="0"/>
              <a:t> more </a:t>
            </a:r>
            <a:r>
              <a:rPr lang="es-CL" dirty="0" err="1"/>
              <a:t>diverse</a:t>
            </a:r>
            <a:r>
              <a:rPr lang="es-CL" dirty="0"/>
              <a:t> </a:t>
            </a:r>
            <a:r>
              <a:rPr lang="es-CL" dirty="0" err="1"/>
              <a:t>or</a:t>
            </a:r>
            <a:r>
              <a:rPr lang="es-CL" dirty="0"/>
              <a:t> </a:t>
            </a:r>
            <a:r>
              <a:rPr lang="es-CL" dirty="0" err="1"/>
              <a:t>advanced</a:t>
            </a:r>
            <a:r>
              <a:rPr lang="es-CL" dirty="0"/>
              <a:t> </a:t>
            </a:r>
            <a:r>
              <a:rPr lang="es-CL" dirty="0" err="1"/>
              <a:t>tools</a:t>
            </a:r>
            <a:r>
              <a:rPr lang="es-CL" dirty="0"/>
              <a:t> </a:t>
            </a:r>
            <a:r>
              <a:rPr lang="es-CL" dirty="0" err="1"/>
              <a:t>might</a:t>
            </a:r>
            <a:r>
              <a:rPr lang="es-CL" dirty="0"/>
              <a:t> </a:t>
            </a:r>
            <a:r>
              <a:rPr lang="es-CL" dirty="0" err="1"/>
              <a:t>provide</a:t>
            </a:r>
            <a:r>
              <a:rPr lang="es-CL" dirty="0"/>
              <a:t> more </a:t>
            </a:r>
            <a:r>
              <a:rPr lang="es-CL" dirty="0" err="1"/>
              <a:t>insight</a:t>
            </a:r>
            <a:r>
              <a:rPr lang="es-CL" dirty="0"/>
              <a:t> </a:t>
            </a:r>
            <a:r>
              <a:rPr lang="es-CL" dirty="0" err="1"/>
              <a:t>into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question</a:t>
            </a:r>
            <a:r>
              <a:rPr lang="es-CL" dirty="0"/>
              <a:t> </a:t>
            </a:r>
            <a:r>
              <a:rPr lang="es-CL" dirty="0" err="1"/>
              <a:t>that</a:t>
            </a:r>
            <a:r>
              <a:rPr lang="es-CL" dirty="0"/>
              <a:t> </a:t>
            </a:r>
            <a:r>
              <a:rPr lang="es-CL" dirty="0" err="1"/>
              <a:t>was</a:t>
            </a:r>
            <a:r>
              <a:rPr lang="es-CL" dirty="0"/>
              <a:t> </a:t>
            </a:r>
            <a:r>
              <a:rPr lang="es-CL" dirty="0" err="1"/>
              <a:t>analysed</a:t>
            </a:r>
            <a:r>
              <a:rPr lang="es-C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2169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81094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CL" dirty="0" err="1" smtClean="0"/>
              <a:t>Objectives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326524"/>
            <a:ext cx="5733513" cy="4850439"/>
          </a:xfrm>
        </p:spPr>
        <p:txBody>
          <a:bodyPr>
            <a:normAutofit lnSpcReduction="10000"/>
          </a:bodyPr>
          <a:lstStyle/>
          <a:p>
            <a:r>
              <a:rPr lang="es-CL" dirty="0" smtClean="0"/>
              <a:t>To </a:t>
            </a:r>
            <a:r>
              <a:rPr lang="es-CL" dirty="0" err="1"/>
              <a:t>make</a:t>
            </a:r>
            <a:r>
              <a:rPr lang="es-CL" dirty="0"/>
              <a:t> a </a:t>
            </a:r>
            <a:r>
              <a:rPr lang="es-CL" dirty="0" err="1"/>
              <a:t>comparison</a:t>
            </a:r>
            <a:r>
              <a:rPr lang="es-CL" dirty="0"/>
              <a:t> </a:t>
            </a:r>
            <a:r>
              <a:rPr lang="es-CL" dirty="0" err="1"/>
              <a:t>between</a:t>
            </a:r>
            <a:r>
              <a:rPr lang="es-CL" dirty="0"/>
              <a:t> </a:t>
            </a:r>
            <a:r>
              <a:rPr lang="es-CL" b="1" dirty="0"/>
              <a:t>Madrid </a:t>
            </a:r>
            <a:r>
              <a:rPr lang="es-CL" dirty="0" smtClean="0"/>
              <a:t>and </a:t>
            </a:r>
            <a:r>
              <a:rPr lang="es-CL" b="1" dirty="0" err="1"/>
              <a:t>Mexico</a:t>
            </a:r>
            <a:r>
              <a:rPr lang="es-CL" b="1" dirty="0"/>
              <a:t> City</a:t>
            </a:r>
            <a:r>
              <a:rPr lang="es-CL" dirty="0"/>
              <a:t> </a:t>
            </a:r>
            <a:r>
              <a:rPr lang="es-CL" dirty="0" err="1" smtClean="0"/>
              <a:t>segmenting</a:t>
            </a:r>
            <a:r>
              <a:rPr lang="es-CL" dirty="0" smtClean="0"/>
              <a:t> </a:t>
            </a:r>
            <a:r>
              <a:rPr lang="es-CL" dirty="0"/>
              <a:t>and </a:t>
            </a:r>
            <a:r>
              <a:rPr lang="es-CL" dirty="0" err="1"/>
              <a:t>clustering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neighborhoods</a:t>
            </a:r>
            <a:r>
              <a:rPr lang="es-CL" dirty="0"/>
              <a:t> of </a:t>
            </a:r>
            <a:r>
              <a:rPr lang="es-CL" dirty="0" err="1"/>
              <a:t>both</a:t>
            </a:r>
            <a:r>
              <a:rPr lang="es-CL" dirty="0"/>
              <a:t> </a:t>
            </a:r>
            <a:r>
              <a:rPr lang="es-CL" dirty="0" err="1"/>
              <a:t>cities</a:t>
            </a:r>
            <a:r>
              <a:rPr lang="es-CL" dirty="0"/>
              <a:t>, in </a:t>
            </a:r>
            <a:r>
              <a:rPr lang="es-CL" dirty="0" err="1"/>
              <a:t>order</a:t>
            </a:r>
            <a:r>
              <a:rPr lang="es-CL" dirty="0"/>
              <a:t> to be </a:t>
            </a:r>
            <a:r>
              <a:rPr lang="es-CL" dirty="0" err="1"/>
              <a:t>able</a:t>
            </a:r>
            <a:r>
              <a:rPr lang="es-CL" dirty="0"/>
              <a:t> to </a:t>
            </a:r>
            <a:r>
              <a:rPr lang="es-CL" dirty="0" err="1"/>
              <a:t>provide</a:t>
            </a:r>
            <a:r>
              <a:rPr lang="es-CL" dirty="0"/>
              <a:t> </a:t>
            </a:r>
            <a:r>
              <a:rPr lang="es-CL" dirty="0" err="1"/>
              <a:t>information</a:t>
            </a:r>
            <a:r>
              <a:rPr lang="es-CL" dirty="0"/>
              <a:t> </a:t>
            </a:r>
            <a:r>
              <a:rPr lang="es-CL" dirty="0" err="1"/>
              <a:t>regarding</a:t>
            </a:r>
            <a:r>
              <a:rPr lang="es-CL" dirty="0"/>
              <a:t> </a:t>
            </a:r>
            <a:r>
              <a:rPr lang="es-CL" dirty="0" err="1"/>
              <a:t>their</a:t>
            </a:r>
            <a:r>
              <a:rPr lang="es-CL" dirty="0"/>
              <a:t> </a:t>
            </a:r>
            <a:r>
              <a:rPr lang="es-CL" dirty="0" err="1"/>
              <a:t>characteristics</a:t>
            </a:r>
            <a:r>
              <a:rPr lang="es-CL" dirty="0"/>
              <a:t> and </a:t>
            </a:r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services</a:t>
            </a:r>
            <a:r>
              <a:rPr lang="es-CL" dirty="0"/>
              <a:t> </a:t>
            </a:r>
            <a:r>
              <a:rPr lang="es-CL" dirty="0" err="1"/>
              <a:t>they</a:t>
            </a:r>
            <a:r>
              <a:rPr lang="es-CL" dirty="0"/>
              <a:t> </a:t>
            </a:r>
            <a:r>
              <a:rPr lang="es-CL" dirty="0" err="1"/>
              <a:t>offer</a:t>
            </a:r>
            <a:r>
              <a:rPr lang="es-CL" dirty="0"/>
              <a:t>. </a:t>
            </a:r>
            <a:endParaRPr lang="es-CL" dirty="0" smtClean="0"/>
          </a:p>
          <a:p>
            <a:r>
              <a:rPr lang="es-CL" dirty="0" err="1"/>
              <a:t>The</a:t>
            </a:r>
            <a:r>
              <a:rPr lang="es-CL" dirty="0"/>
              <a:t> idea </a:t>
            </a:r>
            <a:r>
              <a:rPr lang="es-CL" dirty="0" err="1"/>
              <a:t>is</a:t>
            </a:r>
            <a:r>
              <a:rPr lang="es-CL" dirty="0"/>
              <a:t> to be </a:t>
            </a:r>
            <a:r>
              <a:rPr lang="es-CL" dirty="0" err="1"/>
              <a:t>able</a:t>
            </a:r>
            <a:r>
              <a:rPr lang="es-CL" dirty="0"/>
              <a:t> to </a:t>
            </a:r>
            <a:r>
              <a:rPr lang="es-CL" dirty="0" err="1"/>
              <a:t>find</a:t>
            </a:r>
            <a:r>
              <a:rPr lang="es-CL" dirty="0"/>
              <a:t> </a:t>
            </a:r>
            <a:r>
              <a:rPr lang="es-CL" dirty="0" err="1"/>
              <a:t>those</a:t>
            </a:r>
            <a:r>
              <a:rPr lang="es-CL" dirty="0"/>
              <a:t> particular </a:t>
            </a:r>
            <a:r>
              <a:rPr lang="es-CL" dirty="0" err="1"/>
              <a:t>neighborhoods</a:t>
            </a:r>
            <a:r>
              <a:rPr lang="es-CL" dirty="0"/>
              <a:t> </a:t>
            </a:r>
            <a:r>
              <a:rPr lang="es-CL" dirty="0" err="1" smtClean="0"/>
              <a:t>that</a:t>
            </a:r>
            <a:r>
              <a:rPr lang="es-CL" dirty="0" smtClean="0"/>
              <a:t> </a:t>
            </a:r>
            <a:r>
              <a:rPr lang="es-CL" dirty="0" err="1"/>
              <a:t>offer</a:t>
            </a:r>
            <a:r>
              <a:rPr lang="es-CL" dirty="0"/>
              <a:t> </a:t>
            </a:r>
            <a:r>
              <a:rPr lang="es-CL" dirty="0" smtClean="0"/>
              <a:t>a mix of </a:t>
            </a:r>
            <a:r>
              <a:rPr lang="es-CL" dirty="0" err="1" smtClean="0"/>
              <a:t>venues</a:t>
            </a:r>
            <a:r>
              <a:rPr lang="es-CL" dirty="0" smtClean="0"/>
              <a:t> </a:t>
            </a:r>
            <a:r>
              <a:rPr lang="es-CL" dirty="0" err="1" smtClean="0"/>
              <a:t>where</a:t>
            </a:r>
            <a:r>
              <a:rPr lang="es-CL" dirty="0" smtClean="0"/>
              <a:t> </a:t>
            </a:r>
            <a:r>
              <a:rPr lang="es-CL" dirty="0" err="1" smtClean="0"/>
              <a:t>they</a:t>
            </a:r>
            <a:r>
              <a:rPr lang="es-CL" dirty="0" smtClean="0"/>
              <a:t> can </a:t>
            </a:r>
            <a:r>
              <a:rPr lang="es-CL" dirty="0" err="1" smtClean="0"/>
              <a:t>study</a:t>
            </a:r>
            <a:r>
              <a:rPr lang="es-CL" dirty="0" smtClean="0"/>
              <a:t>, </a:t>
            </a:r>
            <a:r>
              <a:rPr lang="es-CL" dirty="0" err="1" smtClean="0"/>
              <a:t>work</a:t>
            </a:r>
            <a:r>
              <a:rPr lang="es-CL" dirty="0" smtClean="0"/>
              <a:t>, </a:t>
            </a:r>
            <a:r>
              <a:rPr lang="es-CL" dirty="0" err="1" smtClean="0"/>
              <a:t>have</a:t>
            </a:r>
            <a:r>
              <a:rPr lang="es-CL" dirty="0" smtClean="0"/>
              <a:t> </a:t>
            </a:r>
            <a:r>
              <a:rPr lang="es-CL" dirty="0" err="1" smtClean="0"/>
              <a:t>fun</a:t>
            </a:r>
            <a:r>
              <a:rPr lang="es-CL" dirty="0" smtClean="0"/>
              <a:t> and </a:t>
            </a:r>
            <a:r>
              <a:rPr lang="es-CL" dirty="0" err="1" smtClean="0"/>
              <a:t>learn</a:t>
            </a:r>
            <a:r>
              <a:rPr lang="es-CL" dirty="0" smtClean="0"/>
              <a:t> more </a:t>
            </a:r>
            <a:r>
              <a:rPr lang="es-CL" dirty="0" err="1" smtClean="0"/>
              <a:t>about</a:t>
            </a:r>
            <a:r>
              <a:rPr lang="es-CL" dirty="0" smtClean="0"/>
              <a:t> </a:t>
            </a:r>
            <a:r>
              <a:rPr lang="es-CL" dirty="0" err="1" smtClean="0"/>
              <a:t>the</a:t>
            </a:r>
            <a:r>
              <a:rPr lang="es-CL" dirty="0" smtClean="0"/>
              <a:t> local culture and </a:t>
            </a:r>
            <a:r>
              <a:rPr lang="es-CL" dirty="0" err="1" smtClean="0"/>
              <a:t>history</a:t>
            </a:r>
            <a:r>
              <a:rPr lang="es-CL" dirty="0" smtClean="0"/>
              <a:t>. </a:t>
            </a:r>
            <a:endParaRPr lang="es-C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163" y="2141984"/>
            <a:ext cx="2524125" cy="17240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163" y="4148949"/>
            <a:ext cx="2494879" cy="142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5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32609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CL" dirty="0" smtClean="0"/>
              <a:t>Data </a:t>
            </a:r>
            <a:r>
              <a:rPr lang="es-CL" dirty="0" err="1"/>
              <a:t>S</a:t>
            </a:r>
            <a:r>
              <a:rPr lang="es-CL" dirty="0" err="1" smtClean="0"/>
              <a:t>ources</a:t>
            </a:r>
            <a:endParaRPr lang="es-C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493949"/>
            <a:ext cx="7886700" cy="3464417"/>
          </a:xfrm>
        </p:spPr>
        <p:txBody>
          <a:bodyPr>
            <a:normAutofit fontScale="92500" lnSpcReduction="10000"/>
          </a:bodyPr>
          <a:lstStyle/>
          <a:p>
            <a:r>
              <a:rPr lang="es-CL" dirty="0" err="1" smtClean="0"/>
              <a:t>Boroughs</a:t>
            </a:r>
            <a:r>
              <a:rPr lang="es-CL" dirty="0" smtClean="0"/>
              <a:t> and </a:t>
            </a:r>
            <a:r>
              <a:rPr lang="es-CL" dirty="0" err="1" smtClean="0"/>
              <a:t>Neighborhoods</a:t>
            </a:r>
            <a:r>
              <a:rPr lang="es-CL" dirty="0" smtClean="0"/>
              <a:t> of </a:t>
            </a:r>
            <a:r>
              <a:rPr lang="es-CL" dirty="0" err="1" smtClean="0"/>
              <a:t>each</a:t>
            </a:r>
            <a:r>
              <a:rPr lang="es-CL" dirty="0" smtClean="0"/>
              <a:t> </a:t>
            </a:r>
            <a:r>
              <a:rPr lang="es-CL" dirty="0" err="1" smtClean="0"/>
              <a:t>city</a:t>
            </a:r>
            <a:endParaRPr lang="es-CL" dirty="0" smtClean="0"/>
          </a:p>
          <a:p>
            <a:r>
              <a:rPr lang="es-CL" dirty="0" err="1" smtClean="0"/>
              <a:t>Information</a:t>
            </a:r>
            <a:r>
              <a:rPr lang="es-CL" dirty="0" smtClean="0"/>
              <a:t> </a:t>
            </a:r>
            <a:r>
              <a:rPr lang="es-CL" dirty="0" err="1" smtClean="0"/>
              <a:t>about</a:t>
            </a:r>
            <a:r>
              <a:rPr lang="es-CL" dirty="0" smtClean="0"/>
              <a:t> </a:t>
            </a:r>
            <a:r>
              <a:rPr lang="es-CL" dirty="0" err="1" smtClean="0"/>
              <a:t>their</a:t>
            </a:r>
            <a:r>
              <a:rPr lang="es-CL" dirty="0" smtClean="0"/>
              <a:t> postal </a:t>
            </a:r>
            <a:r>
              <a:rPr lang="es-CL" dirty="0" err="1" smtClean="0"/>
              <a:t>code</a:t>
            </a:r>
            <a:r>
              <a:rPr lang="es-CL" dirty="0" smtClean="0"/>
              <a:t>, </a:t>
            </a:r>
            <a:r>
              <a:rPr lang="es-CL" dirty="0" err="1" smtClean="0"/>
              <a:t>latitude</a:t>
            </a:r>
            <a:r>
              <a:rPr lang="es-CL" dirty="0" smtClean="0"/>
              <a:t>, </a:t>
            </a:r>
            <a:r>
              <a:rPr lang="es-CL" dirty="0" err="1" smtClean="0"/>
              <a:t>longitude</a:t>
            </a:r>
            <a:endParaRPr lang="es-CL" dirty="0" smtClean="0"/>
          </a:p>
          <a:p>
            <a:r>
              <a:rPr lang="es-CL" dirty="0" smtClean="0"/>
              <a:t>Use of </a:t>
            </a:r>
            <a:r>
              <a:rPr lang="es-CL" dirty="0" err="1" smtClean="0"/>
              <a:t>the</a:t>
            </a:r>
            <a:r>
              <a:rPr lang="es-CL" dirty="0" smtClean="0"/>
              <a:t> </a:t>
            </a:r>
            <a:r>
              <a:rPr lang="es-CL" dirty="0" err="1" smtClean="0"/>
              <a:t>Foursquare</a:t>
            </a:r>
            <a:r>
              <a:rPr lang="es-CL" dirty="0" smtClean="0"/>
              <a:t> </a:t>
            </a:r>
            <a:r>
              <a:rPr lang="es-CL" dirty="0" err="1" smtClean="0"/>
              <a:t>application</a:t>
            </a:r>
            <a:r>
              <a:rPr lang="es-CL" dirty="0" smtClean="0"/>
              <a:t> to </a:t>
            </a:r>
            <a:r>
              <a:rPr lang="es-CL" dirty="0" err="1" smtClean="0"/>
              <a:t>retrieve</a:t>
            </a:r>
            <a:r>
              <a:rPr lang="es-CL" dirty="0" smtClean="0"/>
              <a:t> </a:t>
            </a:r>
            <a:r>
              <a:rPr lang="es-CL" dirty="0" err="1" smtClean="0"/>
              <a:t>important</a:t>
            </a:r>
            <a:r>
              <a:rPr lang="es-CL" dirty="0" smtClean="0"/>
              <a:t> </a:t>
            </a:r>
            <a:r>
              <a:rPr lang="es-CL" dirty="0" err="1" smtClean="0"/>
              <a:t>information</a:t>
            </a:r>
            <a:r>
              <a:rPr lang="es-CL" dirty="0" smtClean="0"/>
              <a:t> </a:t>
            </a:r>
            <a:r>
              <a:rPr lang="es-CL" dirty="0" err="1" smtClean="0"/>
              <a:t>about</a:t>
            </a:r>
            <a:r>
              <a:rPr lang="es-CL" dirty="0" smtClean="0"/>
              <a:t> </a:t>
            </a:r>
            <a:r>
              <a:rPr lang="es-CL" dirty="0" err="1" smtClean="0"/>
              <a:t>venues</a:t>
            </a:r>
            <a:endParaRPr lang="es-CL" dirty="0" smtClean="0"/>
          </a:p>
          <a:p>
            <a:r>
              <a:rPr lang="es-CL" dirty="0" err="1" smtClean="0"/>
              <a:t>Clustering</a:t>
            </a:r>
            <a:r>
              <a:rPr lang="es-CL" dirty="0" smtClean="0"/>
              <a:t> of </a:t>
            </a:r>
            <a:r>
              <a:rPr lang="es-CL" dirty="0" err="1" smtClean="0"/>
              <a:t>the</a:t>
            </a:r>
            <a:r>
              <a:rPr lang="es-CL" dirty="0" smtClean="0"/>
              <a:t> </a:t>
            </a:r>
            <a:r>
              <a:rPr lang="es-CL" dirty="0" err="1" smtClean="0"/>
              <a:t>neighborhoods</a:t>
            </a:r>
            <a:r>
              <a:rPr lang="es-CL" dirty="0" smtClean="0"/>
              <a:t> and </a:t>
            </a:r>
            <a:r>
              <a:rPr lang="es-CL" dirty="0" err="1" smtClean="0"/>
              <a:t>fitting</a:t>
            </a:r>
            <a:r>
              <a:rPr lang="es-CL" dirty="0" smtClean="0"/>
              <a:t> </a:t>
            </a:r>
            <a:r>
              <a:rPr lang="es-CL" dirty="0" err="1" smtClean="0"/>
              <a:t>the</a:t>
            </a:r>
            <a:r>
              <a:rPr lang="es-CL" dirty="0" smtClean="0"/>
              <a:t> k-</a:t>
            </a:r>
            <a:r>
              <a:rPr lang="es-CL" dirty="0" err="1" smtClean="0"/>
              <a:t>means</a:t>
            </a:r>
            <a:r>
              <a:rPr lang="es-CL" dirty="0" smtClean="0"/>
              <a:t> </a:t>
            </a:r>
            <a:r>
              <a:rPr lang="es-CL" dirty="0" err="1" smtClean="0"/>
              <a:t>model</a:t>
            </a:r>
            <a:r>
              <a:rPr lang="es-CL" dirty="0" smtClean="0"/>
              <a:t> to </a:t>
            </a:r>
            <a:r>
              <a:rPr lang="es-CL" dirty="0" err="1" smtClean="0"/>
              <a:t>identify</a:t>
            </a:r>
            <a:r>
              <a:rPr lang="es-CL" dirty="0" smtClean="0"/>
              <a:t> </a:t>
            </a:r>
            <a:r>
              <a:rPr lang="es-CL" dirty="0" err="1" smtClean="0"/>
              <a:t>clusters</a:t>
            </a:r>
            <a:endParaRPr lang="es-CL" dirty="0" smtClean="0"/>
          </a:p>
          <a:p>
            <a:r>
              <a:rPr lang="es-CL" dirty="0" err="1" smtClean="0"/>
              <a:t>Additional</a:t>
            </a:r>
            <a:r>
              <a:rPr lang="es-CL" dirty="0" smtClean="0"/>
              <a:t> </a:t>
            </a:r>
            <a:r>
              <a:rPr lang="es-CL" dirty="0" err="1" smtClean="0"/>
              <a:t>information</a:t>
            </a:r>
            <a:r>
              <a:rPr lang="es-CL" dirty="0" smtClean="0"/>
              <a:t>: </a:t>
            </a:r>
            <a:r>
              <a:rPr lang="es-CL" dirty="0" err="1" smtClean="0"/>
              <a:t>important</a:t>
            </a:r>
            <a:r>
              <a:rPr lang="es-CL" dirty="0" smtClean="0"/>
              <a:t> </a:t>
            </a:r>
            <a:r>
              <a:rPr lang="es-CL" dirty="0" err="1" smtClean="0"/>
              <a:t>landmarks</a:t>
            </a:r>
            <a:r>
              <a:rPr lang="es-CL" dirty="0" smtClean="0"/>
              <a:t>, country </a:t>
            </a:r>
            <a:r>
              <a:rPr lang="es-CL" dirty="0" err="1" smtClean="0"/>
              <a:t>information</a:t>
            </a:r>
            <a:r>
              <a:rPr lang="es-CL" dirty="0" smtClean="0"/>
              <a:t>, </a:t>
            </a:r>
            <a:r>
              <a:rPr lang="es-CL" dirty="0" err="1" smtClean="0"/>
              <a:t>demographic</a:t>
            </a:r>
            <a:r>
              <a:rPr lang="es-CL" dirty="0" smtClean="0"/>
              <a:t> </a:t>
            </a:r>
            <a:r>
              <a:rPr lang="es-CL" dirty="0" err="1" smtClean="0"/>
              <a:t>indicators</a:t>
            </a:r>
            <a:r>
              <a:rPr lang="es-CL" dirty="0" smtClean="0"/>
              <a:t> and </a:t>
            </a:r>
            <a:r>
              <a:rPr lang="es-CL" dirty="0" err="1" smtClean="0"/>
              <a:t>quality</a:t>
            </a:r>
            <a:r>
              <a:rPr lang="es-CL" dirty="0" smtClean="0"/>
              <a:t> of </a:t>
            </a:r>
            <a:r>
              <a:rPr lang="es-CL" dirty="0" err="1" smtClean="0"/>
              <a:t>life</a:t>
            </a:r>
            <a:r>
              <a:rPr lang="es-CL" dirty="0" smtClean="0"/>
              <a:t> </a:t>
            </a:r>
            <a:r>
              <a:rPr lang="es-CL" dirty="0" err="1" smtClean="0"/>
              <a:t>index</a:t>
            </a:r>
            <a:r>
              <a:rPr lang="es-CL" dirty="0" smtClean="0"/>
              <a:t>.</a:t>
            </a:r>
            <a:endParaRPr lang="es-C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682" y="4803682"/>
            <a:ext cx="5512158" cy="183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1973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CL" dirty="0" err="1" smtClean="0"/>
              <a:t>Methodology</a:t>
            </a:r>
            <a:r>
              <a:rPr lang="es-CL" dirty="0" smtClean="0"/>
              <a:t> (Madrid case)</a:t>
            </a:r>
            <a:endParaRPr lang="es-CL" dirty="0"/>
          </a:p>
        </p:txBody>
      </p:sp>
      <p:pic>
        <p:nvPicPr>
          <p:cNvPr id="4" name="Imagen 3"/>
          <p:cNvPicPr/>
          <p:nvPr/>
        </p:nvPicPr>
        <p:blipFill>
          <a:blip r:embed="rId2"/>
          <a:stretch>
            <a:fillRect/>
          </a:stretch>
        </p:blipFill>
        <p:spPr>
          <a:xfrm>
            <a:off x="459248" y="1443878"/>
            <a:ext cx="4954270" cy="281114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Imagen 4"/>
          <p:cNvPicPr/>
          <p:nvPr/>
        </p:nvPicPr>
        <p:blipFill>
          <a:blip r:embed="rId3"/>
          <a:stretch>
            <a:fillRect/>
          </a:stretch>
        </p:blipFill>
        <p:spPr>
          <a:xfrm>
            <a:off x="3966568" y="4452869"/>
            <a:ext cx="4919980" cy="21367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Flecha doblada hacia arriba 5"/>
          <p:cNvSpPr/>
          <p:nvPr/>
        </p:nvSpPr>
        <p:spPr>
          <a:xfrm rot="5400000">
            <a:off x="1854558" y="4662152"/>
            <a:ext cx="1081825" cy="1223493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/>
          <p:cNvSpPr txBox="1"/>
          <p:nvPr/>
        </p:nvSpPr>
        <p:spPr>
          <a:xfrm>
            <a:off x="5885645" y="3825025"/>
            <a:ext cx="3000903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dirty="0" smtClean="0"/>
              <a:t>Pandas </a:t>
            </a:r>
            <a:r>
              <a:rPr lang="es-CL" dirty="0" err="1" smtClean="0"/>
              <a:t>Dataframe</a:t>
            </a:r>
            <a:endParaRPr lang="es-CL" dirty="0"/>
          </a:p>
        </p:txBody>
      </p:sp>
      <p:sp>
        <p:nvSpPr>
          <p:cNvPr id="8" name="CuadroTexto 7"/>
          <p:cNvSpPr txBox="1"/>
          <p:nvPr/>
        </p:nvSpPr>
        <p:spPr>
          <a:xfrm>
            <a:off x="5975797" y="1443878"/>
            <a:ext cx="2408349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smtClean="0"/>
              <a:t>.CSV file </a:t>
            </a:r>
            <a:r>
              <a:rPr lang="es-CL" dirty="0" err="1" smtClean="0"/>
              <a:t>with</a:t>
            </a:r>
            <a:r>
              <a:rPr lang="es-CL" dirty="0" smtClean="0"/>
              <a:t> </a:t>
            </a:r>
            <a:r>
              <a:rPr lang="es-CL" dirty="0" err="1" smtClean="0"/>
              <a:t>information</a:t>
            </a:r>
            <a:r>
              <a:rPr lang="es-CL" dirty="0" smtClean="0"/>
              <a:t> </a:t>
            </a:r>
            <a:r>
              <a:rPr lang="es-CL" dirty="0" err="1" smtClean="0"/>
              <a:t>about</a:t>
            </a:r>
            <a:r>
              <a:rPr lang="es-CL" dirty="0" smtClean="0"/>
              <a:t>:</a:t>
            </a:r>
          </a:p>
          <a:p>
            <a:pPr marL="285750" indent="-285750">
              <a:buFontTx/>
              <a:buChar char="-"/>
            </a:pPr>
            <a:r>
              <a:rPr lang="es-CL" dirty="0" smtClean="0"/>
              <a:t>Postal </a:t>
            </a:r>
            <a:r>
              <a:rPr lang="es-CL" dirty="0" err="1" smtClean="0"/>
              <a:t>Code</a:t>
            </a:r>
            <a:endParaRPr lang="es-CL" dirty="0" smtClean="0"/>
          </a:p>
          <a:p>
            <a:pPr marL="285750" indent="-285750">
              <a:buFontTx/>
              <a:buChar char="-"/>
            </a:pPr>
            <a:r>
              <a:rPr lang="es-CL" dirty="0" err="1" smtClean="0"/>
              <a:t>Borough</a:t>
            </a:r>
            <a:endParaRPr lang="es-CL" dirty="0" smtClean="0"/>
          </a:p>
          <a:p>
            <a:pPr marL="285750" indent="-285750">
              <a:buFontTx/>
              <a:buChar char="-"/>
            </a:pPr>
            <a:r>
              <a:rPr lang="es-CL" dirty="0" err="1" smtClean="0"/>
              <a:t>Neighborhod</a:t>
            </a:r>
            <a:endParaRPr lang="es-CL" dirty="0" smtClean="0"/>
          </a:p>
          <a:p>
            <a:pPr marL="285750" indent="-285750">
              <a:buFontTx/>
              <a:buChar char="-"/>
            </a:pPr>
            <a:r>
              <a:rPr lang="es-CL" dirty="0" err="1" smtClean="0"/>
              <a:t>Latitude</a:t>
            </a:r>
            <a:endParaRPr lang="es-CL" dirty="0" smtClean="0"/>
          </a:p>
          <a:p>
            <a:pPr marL="285750" indent="-285750">
              <a:buFontTx/>
              <a:buChar char="-"/>
            </a:pPr>
            <a:r>
              <a:rPr lang="es-CL" dirty="0" err="1" smtClean="0"/>
              <a:t>Longitude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66779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>
          <a:blip r:embed="rId2"/>
          <a:stretch>
            <a:fillRect/>
          </a:stretch>
        </p:blipFill>
        <p:spPr>
          <a:xfrm>
            <a:off x="452290" y="306727"/>
            <a:ext cx="5612130" cy="281876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CuadroTexto 2"/>
          <p:cNvSpPr txBox="1"/>
          <p:nvPr/>
        </p:nvSpPr>
        <p:spPr>
          <a:xfrm>
            <a:off x="6581103" y="306727"/>
            <a:ext cx="2228045" cy="9233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dirty="0" err="1" smtClean="0"/>
              <a:t>Map</a:t>
            </a:r>
            <a:r>
              <a:rPr lang="es-CL" dirty="0" smtClean="0"/>
              <a:t> of Madrid </a:t>
            </a:r>
            <a:r>
              <a:rPr lang="es-CL" dirty="0" err="1" smtClean="0"/>
              <a:t>with</a:t>
            </a:r>
            <a:r>
              <a:rPr lang="es-CL" dirty="0" smtClean="0"/>
              <a:t> </a:t>
            </a:r>
            <a:r>
              <a:rPr lang="es-CL" dirty="0" err="1" smtClean="0"/>
              <a:t>neighborhoods</a:t>
            </a:r>
            <a:r>
              <a:rPr lang="es-CL" dirty="0" smtClean="0"/>
              <a:t> </a:t>
            </a:r>
            <a:r>
              <a:rPr lang="es-CL" dirty="0" err="1" smtClean="0"/>
              <a:t>superimposed</a:t>
            </a:r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452290" y="3554568"/>
            <a:ext cx="67470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CL" dirty="0" err="1" smtClean="0"/>
              <a:t>Connection</a:t>
            </a:r>
            <a:r>
              <a:rPr lang="es-CL" dirty="0" smtClean="0"/>
              <a:t> </a:t>
            </a:r>
            <a:r>
              <a:rPr lang="es-CL" dirty="0" err="1" smtClean="0"/>
              <a:t>trough</a:t>
            </a:r>
            <a:r>
              <a:rPr lang="es-CL" dirty="0" smtClean="0"/>
              <a:t> API </a:t>
            </a:r>
            <a:r>
              <a:rPr lang="es-CL" dirty="0" err="1" smtClean="0"/>
              <a:t>with</a:t>
            </a:r>
            <a:r>
              <a:rPr lang="es-CL" dirty="0" smtClean="0"/>
              <a:t> </a:t>
            </a:r>
            <a:r>
              <a:rPr lang="es-CL" dirty="0" err="1" smtClean="0"/>
              <a:t>Foursquare</a:t>
            </a:r>
            <a:r>
              <a:rPr lang="es-CL" dirty="0" smtClean="0"/>
              <a:t> </a:t>
            </a:r>
            <a:r>
              <a:rPr lang="es-CL" dirty="0" err="1" smtClean="0"/>
              <a:t>service</a:t>
            </a:r>
            <a:r>
              <a:rPr lang="es-CL" dirty="0" smtClean="0"/>
              <a:t> to </a:t>
            </a:r>
            <a:r>
              <a:rPr lang="es-CL" dirty="0" err="1" smtClean="0"/>
              <a:t>retrieve</a:t>
            </a:r>
            <a:r>
              <a:rPr lang="es-CL" dirty="0" smtClean="0"/>
              <a:t> </a:t>
            </a:r>
            <a:r>
              <a:rPr lang="es-CL" dirty="0" err="1" smtClean="0"/>
              <a:t>venues</a:t>
            </a:r>
            <a:r>
              <a:rPr lang="es-CL" dirty="0" smtClean="0"/>
              <a:t> (and </a:t>
            </a:r>
            <a:r>
              <a:rPr lang="es-CL" dirty="0" err="1" smtClean="0"/>
              <a:t>their</a:t>
            </a:r>
            <a:r>
              <a:rPr lang="es-CL" dirty="0" smtClean="0"/>
              <a:t> </a:t>
            </a:r>
            <a:r>
              <a:rPr lang="es-CL" dirty="0" err="1" smtClean="0"/>
              <a:t>categories</a:t>
            </a:r>
            <a:r>
              <a:rPr lang="es-CL" dirty="0" smtClean="0"/>
              <a:t>) </a:t>
            </a:r>
            <a:r>
              <a:rPr lang="es-CL" dirty="0" err="1" smtClean="0"/>
              <a:t>for</a:t>
            </a:r>
            <a:r>
              <a:rPr lang="es-CL" dirty="0" smtClean="0"/>
              <a:t> a particular </a:t>
            </a:r>
            <a:r>
              <a:rPr lang="es-CL" dirty="0" err="1" smtClean="0"/>
              <a:t>neighborhood</a:t>
            </a:r>
            <a:endParaRPr lang="es-CL" dirty="0"/>
          </a:p>
        </p:txBody>
      </p:sp>
      <p:pic>
        <p:nvPicPr>
          <p:cNvPr id="5" name="Imagen 4"/>
          <p:cNvPicPr/>
          <p:nvPr/>
        </p:nvPicPr>
        <p:blipFill>
          <a:blip r:embed="rId3"/>
          <a:stretch>
            <a:fillRect/>
          </a:stretch>
        </p:blipFill>
        <p:spPr>
          <a:xfrm>
            <a:off x="2468048" y="4395251"/>
            <a:ext cx="4731242" cy="201842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9882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>
          <a:blip r:embed="rId2"/>
          <a:stretch>
            <a:fillRect/>
          </a:stretch>
        </p:blipFill>
        <p:spPr>
          <a:xfrm>
            <a:off x="606836" y="825791"/>
            <a:ext cx="5612130" cy="27336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CuadroTexto 2"/>
          <p:cNvSpPr txBox="1"/>
          <p:nvPr/>
        </p:nvSpPr>
        <p:spPr>
          <a:xfrm>
            <a:off x="502276" y="154546"/>
            <a:ext cx="5756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 smtClean="0"/>
              <a:t>Exploration</a:t>
            </a:r>
            <a:r>
              <a:rPr lang="es-CL" dirty="0" smtClean="0"/>
              <a:t> of Madrid </a:t>
            </a:r>
            <a:r>
              <a:rPr lang="es-CL" dirty="0" err="1" smtClean="0"/>
              <a:t>neighborhoods</a:t>
            </a:r>
            <a:r>
              <a:rPr lang="es-CL" dirty="0" smtClean="0"/>
              <a:t>: Pandas </a:t>
            </a:r>
            <a:r>
              <a:rPr lang="es-CL" dirty="0" err="1" smtClean="0"/>
              <a:t>Dataframe</a:t>
            </a:r>
            <a:r>
              <a:rPr lang="es-CL" dirty="0" smtClean="0"/>
              <a:t> 3439 </a:t>
            </a:r>
            <a:r>
              <a:rPr lang="es-CL" dirty="0" err="1" smtClean="0"/>
              <a:t>rows</a:t>
            </a:r>
            <a:r>
              <a:rPr lang="es-CL" dirty="0" smtClean="0"/>
              <a:t>:</a:t>
            </a:r>
            <a:endParaRPr lang="es-CL" dirty="0"/>
          </a:p>
        </p:txBody>
      </p:sp>
      <p:sp>
        <p:nvSpPr>
          <p:cNvPr id="4" name="CuadroTexto 3"/>
          <p:cNvSpPr txBox="1"/>
          <p:nvPr/>
        </p:nvSpPr>
        <p:spPr>
          <a:xfrm>
            <a:off x="502276" y="3979572"/>
            <a:ext cx="2228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 smtClean="0"/>
              <a:t>Next</a:t>
            </a:r>
            <a:r>
              <a:rPr lang="es-CL" dirty="0" smtClean="0"/>
              <a:t>: 277 </a:t>
            </a:r>
            <a:r>
              <a:rPr lang="es-CL" dirty="0" err="1" smtClean="0"/>
              <a:t>unique</a:t>
            </a:r>
            <a:r>
              <a:rPr lang="es-CL" dirty="0" smtClean="0"/>
              <a:t> </a:t>
            </a:r>
            <a:r>
              <a:rPr lang="es-CL" dirty="0" err="1" smtClean="0"/>
              <a:t>categories</a:t>
            </a:r>
            <a:endParaRPr lang="es-CL" dirty="0"/>
          </a:p>
        </p:txBody>
      </p:sp>
      <p:pic>
        <p:nvPicPr>
          <p:cNvPr id="5" name="Imagen 4"/>
          <p:cNvPicPr/>
          <p:nvPr/>
        </p:nvPicPr>
        <p:blipFill>
          <a:blip r:embed="rId3"/>
          <a:stretch>
            <a:fillRect/>
          </a:stretch>
        </p:blipFill>
        <p:spPr>
          <a:xfrm>
            <a:off x="2730321" y="3760630"/>
            <a:ext cx="4969716" cy="283709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48291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96214" y="206062"/>
            <a:ext cx="3863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 smtClean="0"/>
              <a:t>For</a:t>
            </a:r>
            <a:r>
              <a:rPr lang="es-CL" dirty="0" smtClean="0"/>
              <a:t> </a:t>
            </a:r>
            <a:r>
              <a:rPr lang="es-CL" dirty="0" err="1" smtClean="0"/>
              <a:t>each</a:t>
            </a:r>
            <a:r>
              <a:rPr lang="es-CL" dirty="0" smtClean="0"/>
              <a:t> </a:t>
            </a:r>
            <a:r>
              <a:rPr lang="es-CL" dirty="0" err="1" smtClean="0"/>
              <a:t>neighborhood</a:t>
            </a:r>
            <a:r>
              <a:rPr lang="es-CL" dirty="0" smtClean="0"/>
              <a:t> </a:t>
            </a:r>
            <a:r>
              <a:rPr lang="es-CL" dirty="0" err="1" smtClean="0"/>
              <a:t>venues</a:t>
            </a:r>
            <a:r>
              <a:rPr lang="es-CL" dirty="0" smtClean="0"/>
              <a:t> </a:t>
            </a:r>
            <a:r>
              <a:rPr lang="es-CL" dirty="0" err="1" smtClean="0"/>
              <a:t>with</a:t>
            </a:r>
            <a:r>
              <a:rPr lang="es-CL" dirty="0" smtClean="0"/>
              <a:t> </a:t>
            </a:r>
            <a:r>
              <a:rPr lang="es-CL" dirty="0" err="1" smtClean="0"/>
              <a:t>higher</a:t>
            </a:r>
            <a:r>
              <a:rPr lang="es-CL" dirty="0" smtClean="0"/>
              <a:t> </a:t>
            </a:r>
            <a:r>
              <a:rPr lang="es-CL" dirty="0" err="1" smtClean="0"/>
              <a:t>frequency</a:t>
            </a:r>
            <a:endParaRPr lang="es-CL" dirty="0"/>
          </a:p>
        </p:txBody>
      </p:sp>
      <p:pic>
        <p:nvPicPr>
          <p:cNvPr id="3" name="Imagen 2"/>
          <p:cNvPicPr/>
          <p:nvPr/>
        </p:nvPicPr>
        <p:blipFill>
          <a:blip r:embed="rId2"/>
          <a:stretch>
            <a:fillRect/>
          </a:stretch>
        </p:blipFill>
        <p:spPr>
          <a:xfrm>
            <a:off x="5995115" y="658016"/>
            <a:ext cx="3078051" cy="498412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Elipse 3"/>
          <p:cNvSpPr/>
          <p:nvPr/>
        </p:nvSpPr>
        <p:spPr>
          <a:xfrm>
            <a:off x="7134896" y="658016"/>
            <a:ext cx="1777284" cy="77273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Elipse 4"/>
          <p:cNvSpPr/>
          <p:nvPr/>
        </p:nvSpPr>
        <p:spPr>
          <a:xfrm>
            <a:off x="6136783" y="2381912"/>
            <a:ext cx="2459864" cy="77273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CuadroTexto 5"/>
          <p:cNvSpPr txBox="1"/>
          <p:nvPr/>
        </p:nvSpPr>
        <p:spPr>
          <a:xfrm>
            <a:off x="463639" y="1841679"/>
            <a:ext cx="38379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/>
              <a:t>This</a:t>
            </a:r>
            <a:r>
              <a:rPr lang="es-CL" dirty="0"/>
              <a:t> </a:t>
            </a:r>
            <a:r>
              <a:rPr lang="es-CL" dirty="0" err="1"/>
              <a:t>information</a:t>
            </a:r>
            <a:r>
              <a:rPr lang="es-CL" dirty="0"/>
              <a:t> </a:t>
            </a:r>
            <a:r>
              <a:rPr lang="es-CL" dirty="0" err="1"/>
              <a:t>was</a:t>
            </a:r>
            <a:r>
              <a:rPr lang="es-CL" dirty="0"/>
              <a:t> </a:t>
            </a:r>
            <a:r>
              <a:rPr lang="es-CL" dirty="0" err="1"/>
              <a:t>also</a:t>
            </a:r>
            <a:r>
              <a:rPr lang="es-CL" dirty="0"/>
              <a:t> </a:t>
            </a:r>
            <a:r>
              <a:rPr lang="es-CL" dirty="0" err="1"/>
              <a:t>put</a:t>
            </a:r>
            <a:r>
              <a:rPr lang="es-CL" dirty="0"/>
              <a:t> </a:t>
            </a:r>
            <a:r>
              <a:rPr lang="es-CL" dirty="0" err="1"/>
              <a:t>into</a:t>
            </a:r>
            <a:r>
              <a:rPr lang="es-CL" dirty="0"/>
              <a:t> a Pandas </a:t>
            </a:r>
            <a:r>
              <a:rPr lang="es-CL" dirty="0" err="1"/>
              <a:t>Dataframe</a:t>
            </a:r>
            <a:r>
              <a:rPr lang="es-CL" dirty="0"/>
              <a:t> to </a:t>
            </a:r>
            <a:r>
              <a:rPr lang="es-CL" dirty="0" err="1"/>
              <a:t>sort</a:t>
            </a:r>
            <a:r>
              <a:rPr lang="es-CL" dirty="0"/>
              <a:t> </a:t>
            </a:r>
            <a:r>
              <a:rPr lang="es-CL" dirty="0" err="1"/>
              <a:t>the</a:t>
            </a:r>
            <a:r>
              <a:rPr lang="es-CL" dirty="0"/>
              <a:t> top 10 </a:t>
            </a:r>
            <a:r>
              <a:rPr lang="es-CL" dirty="0" err="1"/>
              <a:t>venues</a:t>
            </a:r>
            <a:r>
              <a:rPr lang="es-CL" dirty="0"/>
              <a:t> in </a:t>
            </a:r>
            <a:r>
              <a:rPr lang="es-CL" dirty="0" err="1"/>
              <a:t>descending</a:t>
            </a:r>
            <a:r>
              <a:rPr lang="es-CL" dirty="0"/>
              <a:t> </a:t>
            </a:r>
            <a:r>
              <a:rPr lang="es-CL" dirty="0" err="1"/>
              <a:t>order</a:t>
            </a:r>
            <a:r>
              <a:rPr lang="es-CL" dirty="0"/>
              <a:t> </a:t>
            </a:r>
            <a:r>
              <a:rPr lang="es-CL" dirty="0" err="1"/>
              <a:t>for</a:t>
            </a:r>
            <a:r>
              <a:rPr lang="es-CL" dirty="0"/>
              <a:t> </a:t>
            </a:r>
            <a:r>
              <a:rPr lang="es-CL" dirty="0" err="1"/>
              <a:t>each</a:t>
            </a:r>
            <a:r>
              <a:rPr lang="es-CL" dirty="0"/>
              <a:t> </a:t>
            </a:r>
            <a:r>
              <a:rPr lang="es-CL" dirty="0" err="1"/>
              <a:t>Neighborhood</a:t>
            </a:r>
            <a:r>
              <a:rPr lang="es-CL" dirty="0"/>
              <a:t>:</a:t>
            </a:r>
          </a:p>
          <a:p>
            <a:endParaRPr lang="es-CL" dirty="0"/>
          </a:p>
        </p:txBody>
      </p:sp>
      <p:pic>
        <p:nvPicPr>
          <p:cNvPr id="7" name="Imagen 6"/>
          <p:cNvPicPr/>
          <p:nvPr/>
        </p:nvPicPr>
        <p:blipFill>
          <a:blip r:embed="rId3"/>
          <a:stretch>
            <a:fillRect/>
          </a:stretch>
        </p:blipFill>
        <p:spPr>
          <a:xfrm>
            <a:off x="233626" y="3490621"/>
            <a:ext cx="5626261" cy="321927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" name="Rectángulo 7"/>
          <p:cNvSpPr/>
          <p:nvPr/>
        </p:nvSpPr>
        <p:spPr>
          <a:xfrm>
            <a:off x="1481070" y="3606085"/>
            <a:ext cx="734096" cy="31038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7246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3183" y="206061"/>
            <a:ext cx="8847786" cy="95410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sz="2800" dirty="0" err="1" smtClean="0"/>
              <a:t>Fitting</a:t>
            </a:r>
            <a:r>
              <a:rPr lang="es-CL" sz="2800" dirty="0" smtClean="0"/>
              <a:t> k-</a:t>
            </a:r>
            <a:r>
              <a:rPr lang="es-CL" sz="2800" dirty="0" err="1" smtClean="0"/>
              <a:t>means</a:t>
            </a:r>
            <a:r>
              <a:rPr lang="es-CL" sz="2800" dirty="0" smtClean="0"/>
              <a:t> </a:t>
            </a:r>
            <a:r>
              <a:rPr lang="es-CL" sz="2800" dirty="0" err="1" smtClean="0"/>
              <a:t>model</a:t>
            </a:r>
            <a:r>
              <a:rPr lang="es-CL" sz="2800" dirty="0" smtClean="0"/>
              <a:t> and </a:t>
            </a:r>
            <a:r>
              <a:rPr lang="es-CL" sz="2800" dirty="0" err="1" smtClean="0"/>
              <a:t>assigning</a:t>
            </a:r>
            <a:r>
              <a:rPr lang="es-CL" sz="2800" dirty="0" smtClean="0"/>
              <a:t> </a:t>
            </a:r>
            <a:r>
              <a:rPr lang="es-CL" sz="2800" dirty="0" err="1" smtClean="0"/>
              <a:t>clusters</a:t>
            </a:r>
            <a:r>
              <a:rPr lang="es-CL" sz="2800" dirty="0" smtClean="0"/>
              <a:t> to </a:t>
            </a:r>
            <a:r>
              <a:rPr lang="es-CL" sz="2800" dirty="0" err="1" smtClean="0"/>
              <a:t>neighborhoods</a:t>
            </a:r>
            <a:endParaRPr lang="es-CL" sz="2800" dirty="0"/>
          </a:p>
        </p:txBody>
      </p:sp>
      <p:pic>
        <p:nvPicPr>
          <p:cNvPr id="3" name="Imagen 2"/>
          <p:cNvPicPr/>
          <p:nvPr/>
        </p:nvPicPr>
        <p:blipFill>
          <a:blip r:embed="rId2"/>
          <a:stretch>
            <a:fillRect/>
          </a:stretch>
        </p:blipFill>
        <p:spPr>
          <a:xfrm>
            <a:off x="193183" y="1418755"/>
            <a:ext cx="4739425" cy="23547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3763256" y="1418755"/>
            <a:ext cx="509905" cy="23547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CL"/>
          </a:p>
        </p:txBody>
      </p:sp>
      <p:pic>
        <p:nvPicPr>
          <p:cNvPr id="5" name="Imagen 4"/>
          <p:cNvPicPr/>
          <p:nvPr/>
        </p:nvPicPr>
        <p:blipFill>
          <a:blip r:embed="rId3"/>
          <a:stretch>
            <a:fillRect/>
          </a:stretch>
        </p:blipFill>
        <p:spPr>
          <a:xfrm>
            <a:off x="3428839" y="3872615"/>
            <a:ext cx="5612130" cy="29521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36612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</TotalTime>
  <Words>752</Words>
  <Application>Microsoft Office PowerPoint</Application>
  <PresentationFormat>Presentación en pantalla (4:3)</PresentationFormat>
  <Paragraphs>85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Tema de Office</vt:lpstr>
      <vt:lpstr>Comparison of Madrid or Mexico City as host city for Spanish learners</vt:lpstr>
      <vt:lpstr>Introduction</vt:lpstr>
      <vt:lpstr>Objectives</vt:lpstr>
      <vt:lpstr>Data Sources</vt:lpstr>
      <vt:lpstr>Methodology (Madrid case)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Discussion</vt:lpstr>
      <vt:lpstr>Presentación de PowerPoint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Madrid or Mexico City as host city for Spanish learners</dc:title>
  <dc:creator>Juan Paulo Vega Haristoy</dc:creator>
  <cp:lastModifiedBy>Juan Paulo Vega Haristoy</cp:lastModifiedBy>
  <cp:revision>19</cp:revision>
  <dcterms:created xsi:type="dcterms:W3CDTF">2021-02-02T20:28:59Z</dcterms:created>
  <dcterms:modified xsi:type="dcterms:W3CDTF">2021-02-02T22:06:56Z</dcterms:modified>
</cp:coreProperties>
</file>

<file path=docProps/thumbnail.jpeg>
</file>